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13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/>
          </a:bodyPr>
          <a:lstStyle/>
          <a:p>
            <a:r>
              <a:rPr lang="sl-SI" dirty="0" smtClean="0"/>
              <a:t>IZBIRNI PREDMETI 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7" name="Pravokotnik 6"/>
          <p:cNvSpPr/>
          <p:nvPr/>
        </p:nvSpPr>
        <p:spPr>
          <a:xfrm>
            <a:off x="395536" y="3068960"/>
            <a:ext cx="624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3600" b="1" dirty="0" smtClean="0"/>
              <a:t>RAČUNALNIŠKA OMREŽJA </a:t>
            </a:r>
            <a:r>
              <a:rPr lang="sl-SI" sz="4400" dirty="0" smtClean="0">
                <a:solidFill>
                  <a:srgbClr val="47534C"/>
                </a:solidFill>
              </a:rPr>
              <a:t>(9. </a:t>
            </a:r>
            <a:r>
              <a:rPr lang="sl-SI" sz="4400" dirty="0">
                <a:solidFill>
                  <a:srgbClr val="47534C"/>
                </a:solidFill>
              </a:rPr>
              <a:t>razred)</a:t>
            </a:r>
            <a:endParaRPr lang="sl-SI" sz="4400" dirty="0">
              <a:solidFill>
                <a:srgbClr val="4753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VSEBINA PREDMETA: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dirty="0" smtClean="0">
              <a:solidFill>
                <a:schemeClr val="tx1"/>
              </a:solidFill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sl-SI" altLang="sl-SI" b="1" dirty="0" smtClean="0">
                <a:solidFill>
                  <a:schemeClr val="tx1"/>
                </a:solidFill>
              </a:rPr>
              <a:t>spoznanje </a:t>
            </a:r>
            <a:r>
              <a:rPr lang="sl-SI" altLang="sl-SI" b="1" dirty="0">
                <a:solidFill>
                  <a:schemeClr val="tx1"/>
                </a:solidFill>
              </a:rPr>
              <a:t>osnovnih pojmov računalniških omrežij </a:t>
            </a:r>
            <a:r>
              <a:rPr lang="sl-SI" altLang="sl-SI" dirty="0">
                <a:solidFill>
                  <a:schemeClr val="tx1"/>
                </a:solidFill>
              </a:rPr>
              <a:t>(računalniško omrežje, strežnik, odjemalec, IP naslov, domena, protokoli ipd</a:t>
            </a:r>
            <a:r>
              <a:rPr lang="sl-SI" altLang="sl-SI" dirty="0" smtClean="0">
                <a:solidFill>
                  <a:schemeClr val="tx1"/>
                </a:solidFill>
              </a:rPr>
              <a:t>.).</a:t>
            </a: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endParaRPr lang="sl-SI" altLang="sl-SI" dirty="0">
              <a:solidFill>
                <a:schemeClr val="tx1"/>
              </a:solidFill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sl-SI" altLang="sl-SI" b="1" dirty="0" smtClean="0">
                <a:solidFill>
                  <a:schemeClr val="tx1"/>
                </a:solidFill>
              </a:rPr>
              <a:t>vrste </a:t>
            </a:r>
            <a:r>
              <a:rPr lang="sl-SI" altLang="sl-SI" b="1" dirty="0">
                <a:solidFill>
                  <a:schemeClr val="tx1"/>
                </a:solidFill>
              </a:rPr>
              <a:t>računalniških omrežij </a:t>
            </a:r>
            <a:r>
              <a:rPr lang="sl-SI" altLang="sl-SI" dirty="0">
                <a:solidFill>
                  <a:schemeClr val="tx1"/>
                </a:solidFill>
              </a:rPr>
              <a:t>(LAN, WAN, WLAN, internet) in njihove značilnosti</a:t>
            </a:r>
            <a:r>
              <a:rPr lang="sl-SI" altLang="sl-SI" dirty="0" smtClean="0">
                <a:solidFill>
                  <a:schemeClr val="tx1"/>
                </a:solidFill>
              </a:rPr>
              <a:t>.</a:t>
            </a: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endParaRPr lang="sl-SI" altLang="sl-SI" dirty="0">
              <a:solidFill>
                <a:schemeClr val="tx1"/>
              </a:solidFill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sl-SI" altLang="sl-SI" b="1" dirty="0" smtClean="0">
                <a:solidFill>
                  <a:schemeClr val="tx1"/>
                </a:solidFill>
              </a:rPr>
              <a:t>osnove </a:t>
            </a:r>
            <a:r>
              <a:rPr lang="sl-SI" altLang="sl-SI" b="1" dirty="0">
                <a:solidFill>
                  <a:schemeClr val="tx1"/>
                </a:solidFill>
              </a:rPr>
              <a:t>internetne varnosti </a:t>
            </a:r>
            <a:r>
              <a:rPr lang="sl-SI" altLang="sl-SI" dirty="0">
                <a:solidFill>
                  <a:schemeClr val="tx1"/>
                </a:solidFill>
              </a:rPr>
              <a:t>(gesla, šifriranje, protivirusna zaščita, požarni zid, varna uporaba spleta</a:t>
            </a:r>
            <a:r>
              <a:rPr lang="sl-SI" altLang="sl-SI" dirty="0" smtClean="0">
                <a:solidFill>
                  <a:schemeClr val="tx1"/>
                </a:solidFill>
              </a:rPr>
              <a:t>).</a:t>
            </a: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endParaRPr lang="sl-SI" altLang="sl-SI" dirty="0">
              <a:solidFill>
                <a:schemeClr val="tx1"/>
              </a:solidFill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sl-SI" altLang="sl-SI" b="1" dirty="0" smtClean="0">
                <a:solidFill>
                  <a:schemeClr val="tx1"/>
                </a:solidFill>
              </a:rPr>
              <a:t>nastavljanje </a:t>
            </a:r>
            <a:r>
              <a:rPr lang="sl-SI" altLang="sl-SI" b="1" dirty="0">
                <a:solidFill>
                  <a:schemeClr val="tx1"/>
                </a:solidFill>
              </a:rPr>
              <a:t>in preizkušanje povezav </a:t>
            </a:r>
            <a:r>
              <a:rPr lang="sl-SI" altLang="sl-SI" dirty="0">
                <a:solidFill>
                  <a:schemeClr val="tx1"/>
                </a:solidFill>
              </a:rPr>
              <a:t>med napravami v praksi (žične in brezžične povezave, deljenje datotek, tiskalnikov ipd</a:t>
            </a:r>
            <a:r>
              <a:rPr lang="sl-SI" altLang="sl-SI" dirty="0" smtClean="0">
                <a:solidFill>
                  <a:schemeClr val="tx1"/>
                </a:solidFill>
              </a:rPr>
              <a:t>.).</a:t>
            </a: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endParaRPr lang="sl-SI" altLang="sl-SI" dirty="0">
              <a:solidFill>
                <a:schemeClr val="tx1"/>
              </a:solidFill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sl-SI" altLang="sl-SI" b="1" dirty="0" smtClean="0">
                <a:solidFill>
                  <a:schemeClr val="tx1"/>
                </a:solidFill>
              </a:rPr>
              <a:t>razumevanje </a:t>
            </a:r>
            <a:r>
              <a:rPr lang="sl-SI" altLang="sl-SI" b="1" dirty="0">
                <a:solidFill>
                  <a:schemeClr val="tx1"/>
                </a:solidFill>
              </a:rPr>
              <a:t>delovanja interneta </a:t>
            </a:r>
            <a:r>
              <a:rPr lang="sl-SI" altLang="sl-SI" dirty="0">
                <a:solidFill>
                  <a:schemeClr val="tx1"/>
                </a:solidFill>
              </a:rPr>
              <a:t>(delovanje DNS strežnikov, prenos podatkov po omrežju, vloga ponudnikov internetnih storitev</a:t>
            </a:r>
            <a:r>
              <a:rPr lang="sl-SI" altLang="sl-SI" dirty="0" smtClean="0">
                <a:solidFill>
                  <a:schemeClr val="tx1"/>
                </a:solidFill>
              </a:rPr>
              <a:t>).</a:t>
            </a: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endParaRPr lang="sl-SI" altLang="sl-SI" dirty="0" smtClean="0">
              <a:solidFill>
                <a:schemeClr val="tx1"/>
              </a:solidFill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sl-SI" dirty="0" smtClean="0">
                <a:solidFill>
                  <a:schemeClr val="tx1"/>
                </a:solidFill>
              </a:rPr>
              <a:t>izdelava </a:t>
            </a:r>
            <a:r>
              <a:rPr lang="sl-SI" dirty="0" smtClean="0">
                <a:solidFill>
                  <a:schemeClr val="tx1"/>
                </a:solidFill>
              </a:rPr>
              <a:t>spletne strani</a:t>
            </a:r>
            <a:r>
              <a:rPr lang="sl-SI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074" name="Picture 2" descr="C:\Users\knjižko\AppData\Local\Microsoft\Windows\Temporary Internet Files\Content.IE5\LQYO93QH\MP90040956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955" y="421938"/>
            <a:ext cx="1057845" cy="1057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CILJI PREDMETA:</a:t>
            </a:r>
          </a:p>
          <a:p>
            <a:pPr marL="114300" indent="0">
              <a:buNone/>
            </a:pPr>
            <a:endParaRPr lang="sl-SI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dirty="0">
                <a:solidFill>
                  <a:schemeClr val="tx1"/>
                </a:solidFill>
              </a:rPr>
              <a:t>Učenci razumejo osnovne pojme in delovanje računalniških omrežij ter pomen medsebojne povezanosti naprav</a:t>
            </a:r>
            <a:r>
              <a:rPr lang="sl-SI" altLang="sl-SI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dirty="0">
                <a:solidFill>
                  <a:schemeClr val="tx1"/>
                </a:solidFill>
              </a:rPr>
              <a:t>Znajo razlikovati med vrstami omrežij ter prepoznajo osnovne omrežne komponente in njihovo funkcijo</a:t>
            </a:r>
            <a:r>
              <a:rPr lang="sl-SI" altLang="sl-SI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dirty="0">
                <a:solidFill>
                  <a:schemeClr val="tx1"/>
                </a:solidFill>
              </a:rPr>
              <a:t>Pridobijo praktične veščine vzpostavljanja in uporabe lokalnega računalniškega omrežja</a:t>
            </a:r>
            <a:r>
              <a:rPr lang="sl-SI" altLang="sl-SI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dirty="0" smtClean="0">
                <a:solidFill>
                  <a:schemeClr val="tx1"/>
                </a:solidFill>
              </a:rPr>
              <a:t>Znajo </a:t>
            </a:r>
            <a:r>
              <a:rPr lang="sl-SI" altLang="sl-SI" dirty="0">
                <a:solidFill>
                  <a:schemeClr val="tx1"/>
                </a:solidFill>
              </a:rPr>
              <a:t>samostojno ali v skupini reševati preproste tehnične izzive povezane z omrežji</a:t>
            </a:r>
            <a:r>
              <a:rPr lang="sl-SI" altLang="sl-SI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dirty="0">
                <a:solidFill>
                  <a:schemeClr val="tx1"/>
                </a:solidFill>
              </a:rPr>
              <a:t>Razvijajo zanimanje za tehnologijo in razumevanje njenega vpliva na sodobno družbo</a:t>
            </a:r>
            <a:r>
              <a:rPr lang="sl-SI" altLang="sl-SI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dirty="0" smtClean="0">
                <a:solidFill>
                  <a:schemeClr val="tx1"/>
                </a:solidFill>
              </a:rPr>
              <a:t>Izdelajo lastno spletno stran</a:t>
            </a:r>
            <a:endParaRPr lang="sl-SI" altLang="sl-SI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sl-SI" dirty="0" smtClean="0"/>
          </a:p>
        </p:txBody>
      </p:sp>
      <p:pic>
        <p:nvPicPr>
          <p:cNvPr id="1028" name="Picture 4" descr="C:\Users\knjižko\AppData\Local\Microsoft\Windows\Temporary Internet Files\Content.IE5\096G92UZ\MP90040179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656" y="5713943"/>
            <a:ext cx="1237144" cy="82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sl-SI" sz="3300" dirty="0" smtClean="0">
                <a:solidFill>
                  <a:schemeClr val="tx1"/>
                </a:solidFill>
              </a:rPr>
              <a:t>POTEK DELA:</a:t>
            </a:r>
          </a:p>
          <a:p>
            <a:pPr marL="114300" indent="0">
              <a:buNone/>
            </a:pPr>
            <a:endParaRPr lang="sl-SI" sz="3800" dirty="0" smtClean="0">
              <a:solidFill>
                <a:schemeClr val="tx1"/>
              </a:solidFill>
            </a:endParaRPr>
          </a:p>
          <a:p>
            <a:r>
              <a:rPr lang="sl-SI" sz="3800" b="1" dirty="0">
                <a:solidFill>
                  <a:schemeClr val="tx1"/>
                </a:solidFill>
              </a:rPr>
              <a:t>Uvodno predavanje</a:t>
            </a:r>
            <a:r>
              <a:rPr lang="sl-SI" sz="3800" dirty="0">
                <a:solidFill>
                  <a:schemeClr val="tx1"/>
                </a:solidFill>
              </a:rPr>
              <a:t>: Predstavitev osnovnih pojmov, zgodovine in razvoja računalniških omrežij ter osnovnih vrst omrežij (LAN, WAN, WLAN</a:t>
            </a:r>
            <a:r>
              <a:rPr lang="sl-SI" sz="3800" dirty="0" smtClean="0">
                <a:solidFill>
                  <a:schemeClr val="tx1"/>
                </a:solidFill>
              </a:rPr>
              <a:t>).</a:t>
            </a:r>
          </a:p>
          <a:p>
            <a:endParaRPr lang="sl-SI" sz="3800" dirty="0">
              <a:solidFill>
                <a:schemeClr val="tx1"/>
              </a:solidFill>
            </a:endParaRPr>
          </a:p>
          <a:p>
            <a:r>
              <a:rPr lang="sl-SI" sz="3800" b="1" dirty="0">
                <a:solidFill>
                  <a:schemeClr val="tx1"/>
                </a:solidFill>
              </a:rPr>
              <a:t>Teoretične osnove</a:t>
            </a:r>
            <a:r>
              <a:rPr lang="sl-SI" sz="3800" dirty="0">
                <a:solidFill>
                  <a:schemeClr val="tx1"/>
                </a:solidFill>
              </a:rPr>
              <a:t>: Poglobljeno obravnavanje omrežnih protokolov, IP naslovov, maskiranja in omrežnih topologij</a:t>
            </a:r>
            <a:r>
              <a:rPr lang="sl-SI" sz="3800" dirty="0" smtClean="0">
                <a:solidFill>
                  <a:schemeClr val="tx1"/>
                </a:solidFill>
              </a:rPr>
              <a:t>.</a:t>
            </a:r>
          </a:p>
          <a:p>
            <a:endParaRPr lang="sl-SI" sz="3800" dirty="0">
              <a:solidFill>
                <a:schemeClr val="tx1"/>
              </a:solidFill>
            </a:endParaRPr>
          </a:p>
          <a:p>
            <a:r>
              <a:rPr lang="sl-SI" sz="3800" b="1" dirty="0">
                <a:solidFill>
                  <a:schemeClr val="tx1"/>
                </a:solidFill>
              </a:rPr>
              <a:t>Praktične naloge</a:t>
            </a:r>
            <a:r>
              <a:rPr lang="sl-SI" sz="3800" dirty="0">
                <a:solidFill>
                  <a:schemeClr val="tx1"/>
                </a:solidFill>
              </a:rPr>
              <a:t>: Nastavitev in konfiguracija osnovnih omrežnih naprav (usmerjevalniki, stikala, dostopne točke) ter povezovanje naprav v lokalno omrežje</a:t>
            </a:r>
            <a:r>
              <a:rPr lang="sl-SI" sz="3800" dirty="0" smtClean="0">
                <a:solidFill>
                  <a:schemeClr val="tx1"/>
                </a:solidFill>
              </a:rPr>
              <a:t>.</a:t>
            </a:r>
          </a:p>
          <a:p>
            <a:endParaRPr lang="sl-SI" sz="3800" dirty="0">
              <a:solidFill>
                <a:schemeClr val="tx1"/>
              </a:solidFill>
            </a:endParaRPr>
          </a:p>
          <a:p>
            <a:r>
              <a:rPr lang="sl-SI" sz="3800" b="1" dirty="0">
                <a:solidFill>
                  <a:schemeClr val="tx1"/>
                </a:solidFill>
              </a:rPr>
              <a:t>Delo z </a:t>
            </a:r>
            <a:r>
              <a:rPr lang="sl-SI" sz="3800" b="1" dirty="0" smtClean="0">
                <a:solidFill>
                  <a:schemeClr val="tx1"/>
                </a:solidFill>
              </a:rPr>
              <a:t>varnostjo </a:t>
            </a:r>
            <a:r>
              <a:rPr lang="sl-SI" sz="3800" b="1" dirty="0">
                <a:solidFill>
                  <a:schemeClr val="tx1"/>
                </a:solidFill>
              </a:rPr>
              <a:t>omrežij</a:t>
            </a:r>
            <a:r>
              <a:rPr lang="sl-SI" sz="3800" dirty="0">
                <a:solidFill>
                  <a:schemeClr val="tx1"/>
                </a:solidFill>
              </a:rPr>
              <a:t>: Predstavitev konceptov varnosti, vključno s šifriranjem, požarnimi zidovi in varno rabo </a:t>
            </a:r>
            <a:r>
              <a:rPr lang="sl-SI" sz="3800" dirty="0" smtClean="0">
                <a:solidFill>
                  <a:schemeClr val="tx1"/>
                </a:solidFill>
              </a:rPr>
              <a:t>interneta.</a:t>
            </a:r>
          </a:p>
          <a:p>
            <a:endParaRPr lang="sl-SI" sz="3800" dirty="0">
              <a:solidFill>
                <a:schemeClr val="tx1"/>
              </a:solidFill>
            </a:endParaRPr>
          </a:p>
          <a:p>
            <a:r>
              <a:rPr lang="sl-SI" sz="3800" b="1" dirty="0" smtClean="0">
                <a:solidFill>
                  <a:schemeClr val="tx1"/>
                </a:solidFill>
              </a:rPr>
              <a:t>Zaključni </a:t>
            </a:r>
            <a:r>
              <a:rPr lang="sl-SI" sz="3800" b="1" dirty="0">
                <a:solidFill>
                  <a:schemeClr val="tx1"/>
                </a:solidFill>
              </a:rPr>
              <a:t>projekt</a:t>
            </a:r>
            <a:r>
              <a:rPr lang="sl-SI" sz="3800" dirty="0">
                <a:solidFill>
                  <a:schemeClr val="tx1"/>
                </a:solidFill>
              </a:rPr>
              <a:t>: Samostojna izvedba naloge, kjer </a:t>
            </a:r>
            <a:r>
              <a:rPr lang="sl-SI" sz="3800" dirty="0" smtClean="0">
                <a:solidFill>
                  <a:schemeClr val="tx1"/>
                </a:solidFill>
              </a:rPr>
              <a:t>učenci izdelajo lastno spletno stran (WORDPRESS).</a:t>
            </a:r>
            <a:endParaRPr lang="sl-SI" sz="3800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knjižko\AppData\Local\Microsoft\Windows\Temporary Internet Files\Content.IE5\096G92UZ\MP90040179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656" y="5713943"/>
            <a:ext cx="1237144" cy="82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97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sl-SI" sz="2600" dirty="0">
                <a:solidFill>
                  <a:schemeClr val="tx1"/>
                </a:solidFill>
              </a:rPr>
              <a:t>INTERAKTIVNA PODPORA OZ. POVEZAVA Z </a:t>
            </a:r>
            <a:r>
              <a:rPr lang="sl-SI" sz="2600" dirty="0" smtClean="0">
                <a:solidFill>
                  <a:schemeClr val="tx1"/>
                </a:solidFill>
              </a:rPr>
              <a:t>IKT</a:t>
            </a:r>
          </a:p>
          <a:p>
            <a:pPr marL="114300" indent="0">
              <a:buNone/>
            </a:pPr>
            <a:endParaRPr lang="sl-SI" sz="2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sl-SI" sz="2600" dirty="0">
                <a:solidFill>
                  <a:schemeClr val="tx1"/>
                </a:solidFill>
              </a:rPr>
              <a:t>Spodbujanje projektnega dela s pomočjo digitalnih orodij, kot so </a:t>
            </a:r>
            <a:r>
              <a:rPr lang="sl-SI" sz="2600" dirty="0" err="1">
                <a:solidFill>
                  <a:schemeClr val="tx1"/>
                </a:solidFill>
              </a:rPr>
              <a:t>Canva</a:t>
            </a:r>
            <a:r>
              <a:rPr lang="sl-SI" sz="2600" dirty="0">
                <a:solidFill>
                  <a:schemeClr val="tx1"/>
                </a:solidFill>
              </a:rPr>
              <a:t>, </a:t>
            </a:r>
            <a:r>
              <a:rPr lang="sl-SI" sz="2600" dirty="0" err="1">
                <a:solidFill>
                  <a:schemeClr val="tx1"/>
                </a:solidFill>
              </a:rPr>
              <a:t>Padlet</a:t>
            </a:r>
            <a:r>
              <a:rPr lang="sl-SI" sz="2600" dirty="0">
                <a:solidFill>
                  <a:schemeClr val="tx1"/>
                </a:solidFill>
              </a:rPr>
              <a:t> ali </a:t>
            </a:r>
            <a:r>
              <a:rPr lang="sl-SI" sz="2600" dirty="0" err="1">
                <a:solidFill>
                  <a:schemeClr val="tx1"/>
                </a:solidFill>
              </a:rPr>
              <a:t>Prezi</a:t>
            </a:r>
            <a:r>
              <a:rPr lang="sl-SI" sz="2600" dirty="0">
                <a:solidFill>
                  <a:schemeClr val="tx1"/>
                </a:solidFill>
              </a:rPr>
              <a:t>, za pripravo predstavitev in poročil</a:t>
            </a:r>
            <a:r>
              <a:rPr lang="sl-SI" sz="2600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sl-SI" sz="2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sl-SI" altLang="sl-SI" sz="2600" dirty="0">
                <a:solidFill>
                  <a:schemeClr val="tx1"/>
                </a:solidFill>
              </a:rPr>
              <a:t>Uporaba spletnih učilnic </a:t>
            </a:r>
            <a:r>
              <a:rPr lang="sl-SI" altLang="sl-SI" sz="2600" dirty="0" smtClean="0">
                <a:solidFill>
                  <a:schemeClr val="tx1"/>
                </a:solidFill>
              </a:rPr>
              <a:t>za </a:t>
            </a:r>
            <a:r>
              <a:rPr lang="sl-SI" altLang="sl-SI" sz="2600" dirty="0">
                <a:solidFill>
                  <a:schemeClr val="tx1"/>
                </a:solidFill>
              </a:rPr>
              <a:t>dostop do gradiv, </a:t>
            </a:r>
            <a:r>
              <a:rPr lang="sl-SI" altLang="sl-SI" sz="2600" dirty="0" smtClean="0">
                <a:solidFill>
                  <a:schemeClr val="tx1"/>
                </a:solidFill>
              </a:rPr>
              <a:t>nalog.</a:t>
            </a:r>
          </a:p>
          <a:p>
            <a:pPr>
              <a:buFontTx/>
              <a:buChar char="-"/>
            </a:pPr>
            <a:endParaRPr lang="sl-SI" altLang="sl-SI" sz="2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sl-SI" altLang="sl-SI" sz="2600" dirty="0">
                <a:solidFill>
                  <a:schemeClr val="tx1"/>
                </a:solidFill>
              </a:rPr>
              <a:t>Uporaba orodij za sodelovanje in komunikacijo (npr. Microsoft </a:t>
            </a:r>
            <a:r>
              <a:rPr lang="sl-SI" altLang="sl-SI" sz="2600" dirty="0" err="1">
                <a:solidFill>
                  <a:schemeClr val="tx1"/>
                </a:solidFill>
              </a:rPr>
              <a:t>Teams</a:t>
            </a:r>
            <a:r>
              <a:rPr lang="sl-SI" altLang="sl-SI" sz="2600" dirty="0">
                <a:solidFill>
                  <a:schemeClr val="tx1"/>
                </a:solidFill>
              </a:rPr>
              <a:t>, Zoom</a:t>
            </a:r>
            <a:r>
              <a:rPr lang="sl-SI" altLang="sl-SI" sz="2600" dirty="0" smtClean="0">
                <a:solidFill>
                  <a:schemeClr val="tx1"/>
                </a:solidFill>
              </a:rPr>
              <a:t>)</a:t>
            </a:r>
            <a:endParaRPr lang="sl-SI" altLang="sl-SI" sz="2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sl-SI" sz="2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sl-SI" sz="2600" dirty="0">
                <a:solidFill>
                  <a:schemeClr val="tx1"/>
                </a:solidFill>
              </a:rPr>
              <a:t>Uporaba spletnih urejevalnikov besedil (npr. Google </a:t>
            </a:r>
            <a:r>
              <a:rPr lang="sl-SI" sz="2600" dirty="0" err="1">
                <a:solidFill>
                  <a:schemeClr val="tx1"/>
                </a:solidFill>
              </a:rPr>
              <a:t>Docs</a:t>
            </a:r>
            <a:r>
              <a:rPr lang="sl-SI" sz="2600" dirty="0">
                <a:solidFill>
                  <a:schemeClr val="tx1"/>
                </a:solidFill>
              </a:rPr>
              <a:t>) za sodelovalno urejanje dokumentov v realnem času.</a:t>
            </a:r>
          </a:p>
          <a:p>
            <a:pPr>
              <a:buFontTx/>
              <a:buChar char="-"/>
            </a:pPr>
            <a:endParaRPr lang="sl-SI" sz="2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sl-SI" sz="2600" dirty="0">
                <a:solidFill>
                  <a:schemeClr val="tx1"/>
                </a:solidFill>
              </a:rPr>
              <a:t>Raba oblačnih storitev (npr. </a:t>
            </a:r>
            <a:r>
              <a:rPr lang="sl-SI" sz="2600" dirty="0" err="1">
                <a:solidFill>
                  <a:schemeClr val="tx1"/>
                </a:solidFill>
              </a:rPr>
              <a:t>OneDrive</a:t>
            </a:r>
            <a:r>
              <a:rPr lang="sl-SI" sz="2600" dirty="0">
                <a:solidFill>
                  <a:schemeClr val="tx1"/>
                </a:solidFill>
              </a:rPr>
              <a:t>, Google </a:t>
            </a:r>
            <a:r>
              <a:rPr lang="sl-SI" sz="2600" dirty="0" err="1">
                <a:solidFill>
                  <a:schemeClr val="tx1"/>
                </a:solidFill>
              </a:rPr>
              <a:t>Drive</a:t>
            </a:r>
            <a:r>
              <a:rPr lang="sl-SI" sz="2600" dirty="0">
                <a:solidFill>
                  <a:schemeClr val="tx1"/>
                </a:solidFill>
              </a:rPr>
              <a:t>) za varno shranjevanje, deljenje in dostopanje do gradiv kjerkoli in kadarkoli.</a:t>
            </a:r>
          </a:p>
          <a:p>
            <a:pPr marL="114300" indent="0">
              <a:buNone/>
            </a:pPr>
            <a:endParaRPr lang="sl-SI" dirty="0" smtClean="0"/>
          </a:p>
        </p:txBody>
      </p:sp>
      <p:pic>
        <p:nvPicPr>
          <p:cNvPr id="1028" name="Picture 4" descr="C:\Users\knjižko\AppData\Local\Microsoft\Windows\Temporary Internet Files\Content.IE5\096G92UZ\MP90040179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656" y="5713943"/>
            <a:ext cx="1237144" cy="82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5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Računalniška omrežja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sl-SI" b="1" dirty="0" smtClean="0"/>
          </a:p>
          <a:p>
            <a:pPr marL="114300" indent="0">
              <a:buNone/>
            </a:pPr>
            <a:endParaRPr lang="sl-SI" b="1" dirty="0"/>
          </a:p>
        </p:txBody>
      </p:sp>
      <p:sp>
        <p:nvSpPr>
          <p:cNvPr id="4" name="Pravokotnik 3"/>
          <p:cNvSpPr/>
          <p:nvPr/>
        </p:nvSpPr>
        <p:spPr>
          <a:xfrm>
            <a:off x="426128" y="2060848"/>
            <a:ext cx="6678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sl-SI" dirty="0"/>
              <a:t>OCENJEVANJE (učenci pridobijo 3 ocene)</a:t>
            </a:r>
          </a:p>
          <a:p>
            <a:pPr marL="114300" indent="0">
              <a:buNone/>
            </a:pPr>
            <a:endParaRPr lang="sl-SI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/>
              <a:t>Sprotno ocenjevanje praktičnih nalog</a:t>
            </a:r>
            <a:r>
              <a:rPr lang="sl-SI" altLang="sl-SI" dirty="0"/>
              <a:t>: učenci sproti oddajajo naloge v spletno učilnico </a:t>
            </a:r>
            <a:r>
              <a:rPr lang="sl-SI" altLang="sl-SI" dirty="0" err="1" smtClean="0"/>
              <a:t>eA</a:t>
            </a:r>
            <a:endParaRPr lang="sl-SI" altLang="sl-SI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sl-SI" altLang="sl-SI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/>
              <a:t>Projektno delo</a:t>
            </a:r>
            <a:r>
              <a:rPr lang="sl-SI" altLang="sl-SI" dirty="0"/>
              <a:t>: večja zaključna naloga (npr. izdelava </a:t>
            </a:r>
            <a:r>
              <a:rPr lang="sl-SI" altLang="sl-SI" smtClean="0"/>
              <a:t>lastnega spletišča), </a:t>
            </a:r>
            <a:r>
              <a:rPr lang="sl-SI" altLang="sl-SI" dirty="0"/>
              <a:t>kjer se ocenjuje načrtovanje, izvedba, uporaba različnih funkcij in celostna podoba izdelka.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/>
              <a:t>Samoevalvacija in refleksija</a:t>
            </a:r>
            <a:r>
              <a:rPr lang="sl-SI" altLang="sl-SI" dirty="0"/>
              <a:t>: učenci občasno ocenijo svoje delo, napredek in podajo povratno informacijo o učnem procesu.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/>
              <a:t>Uporaba digitalnih orodij za preverjanje znanja</a:t>
            </a:r>
            <a:r>
              <a:rPr lang="sl-SI" altLang="sl-SI" dirty="0"/>
              <a:t>: kvizi, kratki testi ali vprašalniki v spletnih okoljih (npr. </a:t>
            </a:r>
            <a:r>
              <a:rPr lang="sl-SI" altLang="sl-SI" dirty="0" err="1"/>
              <a:t>Kahoot</a:t>
            </a:r>
            <a:r>
              <a:rPr lang="sl-SI" altLang="sl-SI" dirty="0"/>
              <a:t>, </a:t>
            </a:r>
            <a:r>
              <a:rPr lang="sl-SI" altLang="sl-SI" dirty="0" err="1"/>
              <a:t>Forms</a:t>
            </a:r>
            <a:r>
              <a:rPr lang="sl-SI" altLang="sl-SI" dirty="0"/>
              <a:t>) za preverjanje poznavanja funkcij urejevalnika besedil.</a:t>
            </a:r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101</TotalTime>
  <Words>486</Words>
  <Application>Microsoft Office PowerPoint</Application>
  <PresentationFormat>Diaprojekcija na zaslonu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Book Antiqua</vt:lpstr>
      <vt:lpstr>Century Gothic</vt:lpstr>
      <vt:lpstr>Lekarnar</vt:lpstr>
      <vt:lpstr>IZBIRNI PREDMETI </vt:lpstr>
      <vt:lpstr>Računalniška omrežja</vt:lpstr>
      <vt:lpstr>Računalniška omrežja</vt:lpstr>
      <vt:lpstr>Računalniška omrežja</vt:lpstr>
      <vt:lpstr>Računalniška omrežja</vt:lpstr>
      <vt:lpstr>Računalniška omrežja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Bojan</cp:lastModifiedBy>
  <cp:revision>13</cp:revision>
  <dcterms:created xsi:type="dcterms:W3CDTF">2012-03-13T11:16:18Z</dcterms:created>
  <dcterms:modified xsi:type="dcterms:W3CDTF">2025-04-18T09:51:47Z</dcterms:modified>
</cp:coreProperties>
</file>