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974" y="1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18. 04. 2025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Osnovna šola Šmarjeta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IZBIRNI PREDMETI </a:t>
            </a:r>
            <a:r>
              <a:rPr lang="sl-SI" dirty="0"/>
              <a:t/>
            </a:r>
            <a:br>
              <a:rPr lang="sl-SI" dirty="0"/>
            </a:br>
            <a:r>
              <a:rPr lang="sl-SI" dirty="0"/>
              <a:t>2025/26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6" name="Naslov 1"/>
          <p:cNvSpPr txBox="1">
            <a:spLocks/>
          </p:cNvSpPr>
          <p:nvPr/>
        </p:nvSpPr>
        <p:spPr bwMode="auto">
          <a:xfrm>
            <a:off x="671405" y="3501008"/>
            <a:ext cx="6629400" cy="86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sl-SI" sz="4000" b="1" dirty="0" smtClean="0"/>
              <a:t>MULTIMEDIJA</a:t>
            </a:r>
            <a:endParaRPr lang="sl-SI" sz="4000" b="1" dirty="0"/>
          </a:p>
          <a:p>
            <a:pPr algn="ctr"/>
            <a:r>
              <a:rPr lang="sl-SI" sz="2800" dirty="0" smtClean="0">
                <a:solidFill>
                  <a:srgbClr val="47534C"/>
                </a:solidFill>
              </a:rPr>
              <a:t>(8. </a:t>
            </a:r>
            <a:r>
              <a:rPr lang="sl-SI" sz="2800" dirty="0">
                <a:solidFill>
                  <a:srgbClr val="47534C"/>
                </a:solidFill>
              </a:rPr>
              <a:t>razred)</a:t>
            </a:r>
          </a:p>
        </p:txBody>
      </p:sp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multimedija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114300" indent="0">
              <a:buNone/>
            </a:pPr>
            <a:r>
              <a:rPr lang="sl-SI" sz="5000" dirty="0" smtClean="0"/>
              <a:t>VSEBINA PREDMETA:</a:t>
            </a:r>
          </a:p>
          <a:p>
            <a:pPr marL="114300" indent="0">
              <a:buNone/>
            </a:pPr>
            <a:endParaRPr lang="sl-SI" sz="5000" dirty="0" smtClean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5500" b="1" dirty="0">
                <a:solidFill>
                  <a:schemeClr val="tx1"/>
                </a:solidFill>
              </a:rPr>
              <a:t>Uvod v multimedijo</a:t>
            </a:r>
            <a:r>
              <a:rPr lang="sl-SI" altLang="sl-SI" sz="5500" dirty="0">
                <a:solidFill>
                  <a:schemeClr val="tx1"/>
                </a:solidFill>
              </a:rPr>
              <a:t/>
            </a:r>
            <a:br>
              <a:rPr lang="sl-SI" altLang="sl-SI" sz="5500" dirty="0">
                <a:solidFill>
                  <a:schemeClr val="tx1"/>
                </a:solidFill>
              </a:rPr>
            </a:br>
            <a:r>
              <a:rPr lang="sl-SI" altLang="sl-SI" sz="5500" dirty="0">
                <a:solidFill>
                  <a:schemeClr val="tx1"/>
                </a:solidFill>
              </a:rPr>
              <a:t>Spoznajo pojem multimedije ter različne vrste medijev: besedilo, slike, zvok, video in animacija</a:t>
            </a:r>
            <a:r>
              <a:rPr lang="sl-SI" altLang="sl-SI" sz="5500" dirty="0" smtClean="0">
                <a:solidFill>
                  <a:schemeClr val="tx1"/>
                </a:solidFill>
              </a:rPr>
              <a:t>..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55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5500" b="1" dirty="0">
                <a:solidFill>
                  <a:schemeClr val="tx1"/>
                </a:solidFill>
              </a:rPr>
              <a:t>Obdelava besedilnih vsebin</a:t>
            </a:r>
            <a:r>
              <a:rPr lang="sl-SI" altLang="sl-SI" sz="5500" dirty="0">
                <a:solidFill>
                  <a:schemeClr val="tx1"/>
                </a:solidFill>
              </a:rPr>
              <a:t/>
            </a:r>
            <a:br>
              <a:rPr lang="sl-SI" altLang="sl-SI" sz="5500" dirty="0">
                <a:solidFill>
                  <a:schemeClr val="tx1"/>
                </a:solidFill>
              </a:rPr>
            </a:br>
            <a:r>
              <a:rPr lang="sl-SI" altLang="sl-SI" sz="5500" dirty="0">
                <a:solidFill>
                  <a:schemeClr val="tx1"/>
                </a:solidFill>
              </a:rPr>
              <a:t>Uporaba osnovnih in naprednejših funkcij za urejanje in oblikovanje besedila z namenom vključevanja v multimedijske projekte</a:t>
            </a:r>
            <a:r>
              <a:rPr lang="sl-SI" altLang="sl-SI" sz="55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sl-SI" altLang="sl-SI" sz="55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5500" b="1" dirty="0">
                <a:solidFill>
                  <a:schemeClr val="tx1"/>
                </a:solidFill>
              </a:rPr>
              <a:t>Digitalna obdelava </a:t>
            </a:r>
            <a:r>
              <a:rPr lang="sl-SI" altLang="sl-SI" sz="5500" b="1" dirty="0" smtClean="0">
                <a:solidFill>
                  <a:schemeClr val="tx1"/>
                </a:solidFill>
              </a:rPr>
              <a:t>slik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sl-SI" altLang="sl-SI" sz="5500" dirty="0" smtClean="0">
                <a:solidFill>
                  <a:schemeClr val="tx1"/>
                </a:solidFill>
              </a:rPr>
              <a:t>Učenci </a:t>
            </a:r>
            <a:r>
              <a:rPr lang="sl-SI" altLang="sl-SI" sz="5500" dirty="0">
                <a:solidFill>
                  <a:schemeClr val="tx1"/>
                </a:solidFill>
              </a:rPr>
              <a:t>se naučijo osnov grafične obdelave: spreminjanje velikosti, izrezovanje, uporaba filtrov, slojev in različnih orodij (npr. </a:t>
            </a:r>
            <a:r>
              <a:rPr lang="sl-SI" altLang="sl-SI" sz="5500" dirty="0" err="1">
                <a:solidFill>
                  <a:schemeClr val="tx1"/>
                </a:solidFill>
              </a:rPr>
              <a:t>Canva</a:t>
            </a:r>
            <a:r>
              <a:rPr lang="sl-SI" altLang="sl-SI" sz="5500" dirty="0">
                <a:solidFill>
                  <a:schemeClr val="tx1"/>
                </a:solidFill>
              </a:rPr>
              <a:t>, </a:t>
            </a:r>
            <a:r>
              <a:rPr lang="sl-SI" altLang="sl-SI" sz="5500" dirty="0" err="1">
                <a:solidFill>
                  <a:schemeClr val="tx1"/>
                </a:solidFill>
              </a:rPr>
              <a:t>Photopea</a:t>
            </a:r>
            <a:r>
              <a:rPr lang="sl-SI" altLang="sl-SI" sz="5500" dirty="0">
                <a:solidFill>
                  <a:schemeClr val="tx1"/>
                </a:solidFill>
              </a:rPr>
              <a:t> ali GIMP</a:t>
            </a:r>
            <a:r>
              <a:rPr lang="sl-SI" altLang="sl-SI" sz="5500" dirty="0" smtClean="0">
                <a:solidFill>
                  <a:schemeClr val="tx1"/>
                </a:solidFill>
              </a:rPr>
              <a:t>).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sl-SI" altLang="sl-SI" sz="55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5500" b="1" dirty="0">
                <a:solidFill>
                  <a:schemeClr val="tx1"/>
                </a:solidFill>
              </a:rPr>
              <a:t>Zajem in obdelava </a:t>
            </a:r>
            <a:r>
              <a:rPr lang="sl-SI" altLang="sl-SI" sz="5500" b="1" dirty="0" smtClean="0">
                <a:solidFill>
                  <a:schemeClr val="tx1"/>
                </a:solidFill>
              </a:rPr>
              <a:t>zvoka</a:t>
            </a:r>
            <a:r>
              <a:rPr lang="sl-SI" altLang="sl-SI" sz="5500" dirty="0">
                <a:solidFill>
                  <a:schemeClr val="tx1"/>
                </a:solidFill>
              </a:rPr>
              <a:t/>
            </a:r>
            <a:br>
              <a:rPr lang="sl-SI" altLang="sl-SI" sz="5500" dirty="0">
                <a:solidFill>
                  <a:schemeClr val="tx1"/>
                </a:solidFill>
              </a:rPr>
            </a:br>
            <a:r>
              <a:rPr lang="sl-SI" altLang="sl-SI" sz="5500" dirty="0">
                <a:solidFill>
                  <a:schemeClr val="tx1"/>
                </a:solidFill>
              </a:rPr>
              <a:t>Uporaba preprostih programov za snemanje in obdelavo zvoka (npr. </a:t>
            </a:r>
            <a:r>
              <a:rPr lang="sl-SI" altLang="sl-SI" sz="5500" dirty="0" err="1">
                <a:solidFill>
                  <a:schemeClr val="tx1"/>
                </a:solidFill>
              </a:rPr>
              <a:t>Audacity</a:t>
            </a:r>
            <a:r>
              <a:rPr lang="sl-SI" altLang="sl-SI" sz="5500" dirty="0">
                <a:solidFill>
                  <a:schemeClr val="tx1"/>
                </a:solidFill>
              </a:rPr>
              <a:t>): rezanje, mešanje, dodajanje efektov. Spoznajo osnovne zvočne formate in kodeke.</a:t>
            </a:r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multimedija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908647"/>
          </a:xfrm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r>
              <a:rPr lang="sl-SI" sz="6400" dirty="0" smtClean="0"/>
              <a:t>VSEBINA predmeta:</a:t>
            </a:r>
          </a:p>
          <a:p>
            <a:pPr marL="114300" indent="0">
              <a:buNone/>
            </a:pPr>
            <a:endParaRPr lang="sl-SI" sz="6400" dirty="0" smtClean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6400" b="1" dirty="0" smtClean="0">
                <a:solidFill>
                  <a:schemeClr val="tx1"/>
                </a:solidFill>
              </a:rPr>
              <a:t>Ustvarjanje </a:t>
            </a:r>
            <a:r>
              <a:rPr lang="sl-SI" altLang="sl-SI" sz="6400" b="1" dirty="0">
                <a:solidFill>
                  <a:schemeClr val="tx1"/>
                </a:solidFill>
              </a:rPr>
              <a:t>in montaža videoposnetkov</a:t>
            </a:r>
            <a:r>
              <a:rPr lang="sl-SI" altLang="sl-SI" sz="6400" dirty="0">
                <a:solidFill>
                  <a:schemeClr val="tx1"/>
                </a:solidFill>
              </a:rPr>
              <a:t/>
            </a:r>
            <a:br>
              <a:rPr lang="sl-SI" altLang="sl-SI" sz="6400" dirty="0">
                <a:solidFill>
                  <a:schemeClr val="tx1"/>
                </a:solidFill>
              </a:rPr>
            </a:br>
            <a:r>
              <a:rPr lang="sl-SI" altLang="sl-SI" sz="6400" dirty="0">
                <a:solidFill>
                  <a:schemeClr val="tx1"/>
                </a:solidFill>
              </a:rPr>
              <a:t>Načrtovanje kratkega videa (scenarij, snemalni načrt), snemanje in montaža s pomočjo enostavnih programov (npr. </a:t>
            </a:r>
            <a:r>
              <a:rPr lang="sl-SI" altLang="sl-SI" sz="6400" dirty="0" err="1">
                <a:solidFill>
                  <a:schemeClr val="tx1"/>
                </a:solidFill>
              </a:rPr>
              <a:t>Clipchamp</a:t>
            </a:r>
            <a:r>
              <a:rPr lang="sl-SI" altLang="sl-SI" sz="6400" dirty="0">
                <a:solidFill>
                  <a:schemeClr val="tx1"/>
                </a:solidFill>
              </a:rPr>
              <a:t>, </a:t>
            </a:r>
            <a:r>
              <a:rPr lang="sl-SI" altLang="sl-SI" sz="6400" dirty="0" err="1">
                <a:solidFill>
                  <a:schemeClr val="tx1"/>
                </a:solidFill>
              </a:rPr>
              <a:t>WeVideo</a:t>
            </a:r>
            <a:r>
              <a:rPr lang="sl-SI" altLang="sl-SI" sz="6400" dirty="0">
                <a:solidFill>
                  <a:schemeClr val="tx1"/>
                </a:solidFill>
              </a:rPr>
              <a:t>, </a:t>
            </a:r>
            <a:r>
              <a:rPr lang="sl-SI" altLang="sl-SI" sz="6400" dirty="0" err="1">
                <a:solidFill>
                  <a:schemeClr val="tx1"/>
                </a:solidFill>
              </a:rPr>
              <a:t>Shotcut</a:t>
            </a:r>
            <a:r>
              <a:rPr lang="sl-SI" altLang="sl-SI" sz="6400" dirty="0">
                <a:solidFill>
                  <a:schemeClr val="tx1"/>
                </a:solidFill>
              </a:rPr>
              <a:t>). Dodajanje podnapisov, glasbe in prehodov</a:t>
            </a:r>
            <a:r>
              <a:rPr lang="sl-SI" altLang="sl-SI" sz="64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64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6400" b="1" dirty="0">
                <a:solidFill>
                  <a:schemeClr val="tx1"/>
                </a:solidFill>
              </a:rPr>
              <a:t>Animacija in gibanje slik</a:t>
            </a:r>
            <a:r>
              <a:rPr lang="sl-SI" altLang="sl-SI" sz="6400" dirty="0">
                <a:solidFill>
                  <a:schemeClr val="tx1"/>
                </a:solidFill>
              </a:rPr>
              <a:t/>
            </a:r>
            <a:br>
              <a:rPr lang="sl-SI" altLang="sl-SI" sz="6400" dirty="0">
                <a:solidFill>
                  <a:schemeClr val="tx1"/>
                </a:solidFill>
              </a:rPr>
            </a:br>
            <a:r>
              <a:rPr lang="sl-SI" altLang="sl-SI" sz="6400" dirty="0">
                <a:solidFill>
                  <a:schemeClr val="tx1"/>
                </a:solidFill>
              </a:rPr>
              <a:t>Uporaba osnovnih tehnik za ustvarjanje preprostih animacij (npr. s programi </a:t>
            </a:r>
            <a:r>
              <a:rPr lang="sl-SI" altLang="sl-SI" sz="6400" dirty="0" err="1">
                <a:solidFill>
                  <a:schemeClr val="tx1"/>
                </a:solidFill>
              </a:rPr>
              <a:t>Piskel</a:t>
            </a:r>
            <a:r>
              <a:rPr lang="sl-SI" altLang="sl-SI" sz="6400" dirty="0">
                <a:solidFill>
                  <a:schemeClr val="tx1"/>
                </a:solidFill>
              </a:rPr>
              <a:t>, </a:t>
            </a:r>
            <a:r>
              <a:rPr lang="sl-SI" altLang="sl-SI" sz="6400" dirty="0" err="1">
                <a:solidFill>
                  <a:schemeClr val="tx1"/>
                </a:solidFill>
              </a:rPr>
              <a:t>Wick</a:t>
            </a:r>
            <a:r>
              <a:rPr lang="sl-SI" altLang="sl-SI" sz="6400" dirty="0">
                <a:solidFill>
                  <a:schemeClr val="tx1"/>
                </a:solidFill>
              </a:rPr>
              <a:t> Editor ali </a:t>
            </a:r>
            <a:r>
              <a:rPr lang="sl-SI" altLang="sl-SI" sz="6400" dirty="0" err="1">
                <a:solidFill>
                  <a:schemeClr val="tx1"/>
                </a:solidFill>
              </a:rPr>
              <a:t>Powtoon</a:t>
            </a:r>
            <a:r>
              <a:rPr lang="sl-SI" altLang="sl-SI" sz="6400" dirty="0">
                <a:solidFill>
                  <a:schemeClr val="tx1"/>
                </a:solidFill>
              </a:rPr>
              <a:t>). Razumevanje gibanja, </a:t>
            </a:r>
            <a:r>
              <a:rPr lang="sl-SI" altLang="sl-SI" sz="6400" dirty="0" err="1">
                <a:solidFill>
                  <a:schemeClr val="tx1"/>
                </a:solidFill>
              </a:rPr>
              <a:t>časovnice</a:t>
            </a:r>
            <a:r>
              <a:rPr lang="sl-SI" altLang="sl-SI" sz="6400" dirty="0">
                <a:solidFill>
                  <a:schemeClr val="tx1"/>
                </a:solidFill>
              </a:rPr>
              <a:t> in sličic</a:t>
            </a:r>
            <a:r>
              <a:rPr lang="sl-SI" altLang="sl-SI" sz="64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64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6400" b="1" dirty="0">
                <a:solidFill>
                  <a:schemeClr val="tx1"/>
                </a:solidFill>
              </a:rPr>
              <a:t>Sestavljanje multimedijskega izdelka</a:t>
            </a:r>
            <a:r>
              <a:rPr lang="sl-SI" altLang="sl-SI" sz="6400" dirty="0">
                <a:solidFill>
                  <a:schemeClr val="tx1"/>
                </a:solidFill>
              </a:rPr>
              <a:t/>
            </a:r>
            <a:br>
              <a:rPr lang="sl-SI" altLang="sl-SI" sz="6400" dirty="0">
                <a:solidFill>
                  <a:schemeClr val="tx1"/>
                </a:solidFill>
              </a:rPr>
            </a:br>
            <a:r>
              <a:rPr lang="sl-SI" altLang="sl-SI" sz="6400" dirty="0">
                <a:solidFill>
                  <a:schemeClr val="tx1"/>
                </a:solidFill>
              </a:rPr>
              <a:t>Povezovanje različnih elementov (slike, besedilo, zvok, video) v zaključeno celoto – predstavitev, plakat, videoposnetek, digitalna zgodba ali preprosta spletna stran</a:t>
            </a:r>
            <a:r>
              <a:rPr lang="sl-SI" altLang="sl-SI" sz="64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sl-SI" altLang="sl-SI" sz="64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6400" b="1" dirty="0">
                <a:solidFill>
                  <a:schemeClr val="tx1"/>
                </a:solidFill>
              </a:rPr>
              <a:t>Varnost in avtorske pravice</a:t>
            </a:r>
            <a:r>
              <a:rPr lang="sl-SI" altLang="sl-SI" sz="6400" dirty="0">
                <a:solidFill>
                  <a:schemeClr val="tx1"/>
                </a:solidFill>
              </a:rPr>
              <a:t/>
            </a:r>
            <a:br>
              <a:rPr lang="sl-SI" altLang="sl-SI" sz="6400" dirty="0">
                <a:solidFill>
                  <a:schemeClr val="tx1"/>
                </a:solidFill>
              </a:rPr>
            </a:br>
            <a:r>
              <a:rPr lang="sl-SI" altLang="sl-SI" sz="6400" dirty="0">
                <a:solidFill>
                  <a:schemeClr val="tx1"/>
                </a:solidFill>
              </a:rPr>
              <a:t>Ozaveščanje o varni uporabi medijev, odgovorni rabi interneta in spoštovanju avtorskih pravic pri uporabi multimedijskih vsebin.</a:t>
            </a:r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115837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multimedija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sl-SI" sz="1700" dirty="0" smtClean="0">
                <a:solidFill>
                  <a:schemeClr val="tx1"/>
                </a:solidFill>
              </a:rPr>
              <a:t>CILJI PREDMETA:</a:t>
            </a:r>
          </a:p>
          <a:p>
            <a:pPr marL="114300" indent="0">
              <a:buNone/>
            </a:pPr>
            <a:endParaRPr lang="sl-SI" sz="1700" dirty="0" smtClean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900" dirty="0">
                <a:solidFill>
                  <a:schemeClr val="tx1"/>
                </a:solidFill>
              </a:rPr>
              <a:t>spozna pomen in uporabo multimedijskih vsebin v sodobni družbi</a:t>
            </a:r>
            <a:r>
              <a:rPr lang="sl-SI" altLang="sl-SI" sz="1900" dirty="0" smtClean="0">
                <a:solidFill>
                  <a:schemeClr val="tx1"/>
                </a:solidFill>
              </a:rPr>
              <a:t>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sl-SI" altLang="sl-SI" sz="19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900" dirty="0">
                <a:solidFill>
                  <a:schemeClr val="tx1"/>
                </a:solidFill>
              </a:rPr>
              <a:t>razvija osnovne spretnosti pri delu z različnimi mediji (besedilo, slika, zvok, video, animacija</a:t>
            </a:r>
            <a:r>
              <a:rPr lang="sl-SI" altLang="sl-SI" sz="1900" dirty="0" smtClean="0">
                <a:solidFill>
                  <a:schemeClr val="tx1"/>
                </a:solidFill>
              </a:rPr>
              <a:t>);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sl-SI" altLang="sl-SI" sz="19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900" dirty="0">
                <a:solidFill>
                  <a:schemeClr val="tx1"/>
                </a:solidFill>
              </a:rPr>
              <a:t>zna uporabiti ustrezna programska orodja za zajem, obdelavo in kombiniranje različnih multimedijskih vsebin</a:t>
            </a:r>
            <a:r>
              <a:rPr lang="sl-SI" altLang="sl-SI" sz="1900" dirty="0" smtClean="0">
                <a:solidFill>
                  <a:schemeClr val="tx1"/>
                </a:solidFill>
              </a:rPr>
              <a:t>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sl-SI" altLang="sl-SI" sz="19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900" dirty="0" smtClean="0">
                <a:solidFill>
                  <a:schemeClr val="tx1"/>
                </a:solidFill>
              </a:rPr>
              <a:t>zna </a:t>
            </a:r>
            <a:r>
              <a:rPr lang="sl-SI" altLang="sl-SI" sz="1900" dirty="0">
                <a:solidFill>
                  <a:schemeClr val="tx1"/>
                </a:solidFill>
              </a:rPr>
              <a:t>načrtovati in izvesti preproste multimedijske projekte samostojno ali v skupini</a:t>
            </a:r>
            <a:r>
              <a:rPr lang="sl-SI" altLang="sl-SI" sz="1900" dirty="0" smtClean="0">
                <a:solidFill>
                  <a:schemeClr val="tx1"/>
                </a:solidFill>
              </a:rPr>
              <a:t>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19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900" dirty="0">
                <a:solidFill>
                  <a:schemeClr val="tx1"/>
                </a:solidFill>
              </a:rPr>
              <a:t>spoštuje pravila varne in odgovorne rabe IKT ter upošteva avtorske in etične vidike uporabe digitalnih vsebin</a:t>
            </a:r>
            <a:r>
              <a:rPr lang="sl-SI" altLang="sl-SI" sz="1900" dirty="0" smtClean="0">
                <a:solidFill>
                  <a:schemeClr val="tx1"/>
                </a:solidFill>
              </a:rPr>
              <a:t>;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19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900" dirty="0">
                <a:solidFill>
                  <a:schemeClr val="tx1"/>
                </a:solidFill>
              </a:rPr>
              <a:t>zna predstaviti svoj multimedijski izdelek in o njem reflektirati.</a:t>
            </a:r>
          </a:p>
          <a:p>
            <a:pPr marL="11430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multimedija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sl-SI" sz="2100" dirty="0" smtClean="0">
                <a:solidFill>
                  <a:schemeClr val="tx1"/>
                </a:solidFill>
              </a:rPr>
              <a:t>POTEK DELA:</a:t>
            </a:r>
          </a:p>
          <a:p>
            <a:pPr marL="114300" indent="0">
              <a:buNone/>
            </a:pPr>
            <a:endParaRPr lang="sl-SI" sz="2100" dirty="0" smtClean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100" dirty="0">
                <a:solidFill>
                  <a:schemeClr val="tx1"/>
                </a:solidFill>
              </a:rPr>
              <a:t>Uvod v predmet: spoznavanje osnovnih pojmov, pregled ciljev in predstavitev primerov multimedijskih izdelkov</a:t>
            </a:r>
            <a:r>
              <a:rPr lang="sl-SI" altLang="sl-SI" sz="21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21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100" dirty="0">
                <a:solidFill>
                  <a:schemeClr val="tx1"/>
                </a:solidFill>
              </a:rPr>
              <a:t>Učenje uporabe različnih orodij za zajem in obdelavo besedila, slik, zvoka, videa in animacij s pomočjo enostavnih brezplačnih programov</a:t>
            </a:r>
            <a:r>
              <a:rPr lang="sl-SI" altLang="sl-SI" sz="21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21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100" dirty="0">
                <a:solidFill>
                  <a:schemeClr val="tx1"/>
                </a:solidFill>
              </a:rPr>
              <a:t>Praktično delo po postajah ali v skupinah: učenci preizkušajo posamezne medije in ustvarjajo kratke izdelke</a:t>
            </a:r>
            <a:r>
              <a:rPr lang="sl-SI" altLang="sl-SI" sz="21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21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100" dirty="0">
                <a:solidFill>
                  <a:schemeClr val="tx1"/>
                </a:solidFill>
              </a:rPr>
              <a:t>Razvijanje projektnega pristopa: načrtovanje, zbiranje gradiva in priprava lastnega multimedijskega izdelka</a:t>
            </a:r>
            <a:r>
              <a:rPr lang="sl-SI" altLang="sl-SI" sz="21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21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100" dirty="0">
                <a:solidFill>
                  <a:schemeClr val="tx1"/>
                </a:solidFill>
              </a:rPr>
              <a:t>Sodelovalno delo in izmenjava idej: predstavitve vmesnih rezultatov, sodelovanje pri evalvaciji in izboljševanju izdelkov</a:t>
            </a:r>
            <a:r>
              <a:rPr lang="sl-SI" altLang="sl-SI" sz="21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21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100" dirty="0">
                <a:solidFill>
                  <a:schemeClr val="tx1"/>
                </a:solidFill>
              </a:rPr>
              <a:t>Zaključek: predstavitev končnih izdelkov, samoevalvacija, skupna refleksija in pogovor o pridobljenem znanju ter izkušnjah.</a:t>
            </a:r>
          </a:p>
          <a:p>
            <a:pPr marL="11430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85700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multimedija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635692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sl-SI" sz="1800" dirty="0">
                <a:solidFill>
                  <a:schemeClr val="tx1"/>
                </a:solidFill>
              </a:rPr>
              <a:t>INTERAKTIVNA PODPORA OZ. POVEZAVA Z </a:t>
            </a:r>
            <a:r>
              <a:rPr lang="sl-SI" sz="1800" dirty="0" smtClean="0">
                <a:solidFill>
                  <a:schemeClr val="tx1"/>
                </a:solidFill>
              </a:rPr>
              <a:t>IKT</a:t>
            </a:r>
          </a:p>
          <a:p>
            <a:pPr marL="114300" indent="0">
              <a:buNone/>
            </a:pPr>
            <a:endParaRPr lang="sl-SI" sz="1800" dirty="0" smtClean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600" dirty="0">
                <a:solidFill>
                  <a:schemeClr val="tx1"/>
                </a:solidFill>
              </a:rPr>
              <a:t>Uporaba spletnih orodij za ustvarjanje in urejanje multimedijskih vsebin (npr. </a:t>
            </a:r>
            <a:r>
              <a:rPr lang="sl-SI" altLang="sl-SI" sz="1600" dirty="0" err="1">
                <a:solidFill>
                  <a:schemeClr val="tx1"/>
                </a:solidFill>
              </a:rPr>
              <a:t>Canva</a:t>
            </a:r>
            <a:r>
              <a:rPr lang="sl-SI" altLang="sl-SI" sz="1600" dirty="0">
                <a:solidFill>
                  <a:schemeClr val="tx1"/>
                </a:solidFill>
              </a:rPr>
              <a:t>, </a:t>
            </a:r>
            <a:r>
              <a:rPr lang="sl-SI" altLang="sl-SI" sz="1600" dirty="0" err="1" smtClean="0">
                <a:solidFill>
                  <a:schemeClr val="tx1"/>
                </a:solidFill>
              </a:rPr>
              <a:t>WeVideo</a:t>
            </a:r>
            <a:r>
              <a:rPr lang="sl-SI" altLang="sl-SI" sz="1600" dirty="0">
                <a:solidFill>
                  <a:schemeClr val="tx1"/>
                </a:solidFill>
              </a:rPr>
              <a:t>, </a:t>
            </a:r>
            <a:r>
              <a:rPr lang="sl-SI" altLang="sl-SI" sz="1600" dirty="0" err="1">
                <a:solidFill>
                  <a:schemeClr val="tx1"/>
                </a:solidFill>
              </a:rPr>
              <a:t>Animaker</a:t>
            </a:r>
            <a:r>
              <a:rPr lang="sl-SI" altLang="sl-SI" sz="1600" dirty="0">
                <a:solidFill>
                  <a:schemeClr val="tx1"/>
                </a:solidFill>
              </a:rPr>
              <a:t>) za spodbujanje ustvarjalnosti in samostojnosti</a:t>
            </a:r>
            <a:r>
              <a:rPr lang="sl-SI" altLang="sl-SI" sz="16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16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600" dirty="0">
                <a:solidFill>
                  <a:schemeClr val="tx1"/>
                </a:solidFill>
              </a:rPr>
              <a:t>Sodelovalno delo v spletnih okoljih (npr. Google </a:t>
            </a:r>
            <a:r>
              <a:rPr lang="sl-SI" altLang="sl-SI" sz="1600" dirty="0" err="1" smtClean="0">
                <a:solidFill>
                  <a:schemeClr val="tx1"/>
                </a:solidFill>
              </a:rPr>
              <a:t>Drive</a:t>
            </a:r>
            <a:r>
              <a:rPr lang="sl-SI" altLang="sl-SI" sz="1600" dirty="0" smtClean="0">
                <a:solidFill>
                  <a:schemeClr val="tx1"/>
                </a:solidFill>
              </a:rPr>
              <a:t>), </a:t>
            </a:r>
            <a:r>
              <a:rPr lang="sl-SI" altLang="sl-SI" sz="1600" dirty="0">
                <a:solidFill>
                  <a:schemeClr val="tx1"/>
                </a:solidFill>
              </a:rPr>
              <a:t>kjer učenci skupaj načrtujejo in izdelujejo projekte v realnem času</a:t>
            </a:r>
            <a:r>
              <a:rPr lang="sl-SI" altLang="sl-SI" sz="16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16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600" dirty="0">
                <a:solidFill>
                  <a:schemeClr val="tx1"/>
                </a:solidFill>
              </a:rPr>
              <a:t>Vključevanje interaktivnih učnih vsebin, kvizov in učnih iger (npr. </a:t>
            </a:r>
            <a:r>
              <a:rPr lang="sl-SI" altLang="sl-SI" sz="1600" dirty="0" err="1">
                <a:solidFill>
                  <a:schemeClr val="tx1"/>
                </a:solidFill>
              </a:rPr>
              <a:t>Kahoot</a:t>
            </a:r>
            <a:r>
              <a:rPr lang="sl-SI" altLang="sl-SI" sz="1600" dirty="0">
                <a:solidFill>
                  <a:schemeClr val="tx1"/>
                </a:solidFill>
              </a:rPr>
              <a:t>, </a:t>
            </a:r>
            <a:r>
              <a:rPr lang="sl-SI" altLang="sl-SI" sz="1600" dirty="0" err="1">
                <a:solidFill>
                  <a:schemeClr val="tx1"/>
                </a:solidFill>
              </a:rPr>
              <a:t>Quizizz</a:t>
            </a:r>
            <a:r>
              <a:rPr lang="sl-SI" altLang="sl-SI" sz="1600" dirty="0">
                <a:solidFill>
                  <a:schemeClr val="tx1"/>
                </a:solidFill>
              </a:rPr>
              <a:t>, </a:t>
            </a:r>
            <a:r>
              <a:rPr lang="sl-SI" altLang="sl-SI" sz="1600" dirty="0" err="1">
                <a:solidFill>
                  <a:schemeClr val="tx1"/>
                </a:solidFill>
              </a:rPr>
              <a:t>Genially</a:t>
            </a:r>
            <a:r>
              <a:rPr lang="sl-SI" altLang="sl-SI" sz="1600" dirty="0">
                <a:solidFill>
                  <a:schemeClr val="tx1"/>
                </a:solidFill>
              </a:rPr>
              <a:t>) za ponavljanje in utrjevanje znanja na zanimiv način</a:t>
            </a:r>
            <a:r>
              <a:rPr lang="sl-SI" altLang="sl-SI" sz="16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sl-SI" altLang="sl-SI" sz="16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600" dirty="0">
                <a:solidFill>
                  <a:schemeClr val="tx1"/>
                </a:solidFill>
              </a:rPr>
              <a:t>Raba mobilnih naprav in aplikacij za zajem fotografij, snemanje videa ali ustvarjanje animacij, kar učencem omogoča učenje tudi izven razreda</a:t>
            </a:r>
            <a:r>
              <a:rPr lang="sl-SI" altLang="sl-SI" sz="16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16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600" dirty="0">
                <a:solidFill>
                  <a:schemeClr val="tx1"/>
                </a:solidFill>
              </a:rPr>
              <a:t>Razvijanje digitalne pismenosti in kritičnega mišljenja pri iskanju, presoji in uporabi multimedijskih vsebin iz spleta</a:t>
            </a:r>
            <a:r>
              <a:rPr lang="sl-SI" altLang="sl-SI" sz="16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16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1600" dirty="0">
                <a:solidFill>
                  <a:schemeClr val="tx1"/>
                </a:solidFill>
              </a:rPr>
              <a:t>Spodbujanje refleksije in evalvacije z uporabo digitalnih orodij za povratno informacijo (npr. </a:t>
            </a:r>
            <a:r>
              <a:rPr lang="sl-SI" altLang="sl-SI" sz="1600" dirty="0" err="1">
                <a:solidFill>
                  <a:schemeClr val="tx1"/>
                </a:solidFill>
              </a:rPr>
              <a:t>Padlet</a:t>
            </a:r>
            <a:r>
              <a:rPr lang="sl-SI" altLang="sl-SI" sz="1600" dirty="0">
                <a:solidFill>
                  <a:schemeClr val="tx1"/>
                </a:solidFill>
              </a:rPr>
              <a:t>, </a:t>
            </a:r>
            <a:r>
              <a:rPr lang="sl-SI" altLang="sl-SI" sz="1600" dirty="0" err="1">
                <a:solidFill>
                  <a:schemeClr val="tx1"/>
                </a:solidFill>
              </a:rPr>
              <a:t>Mentimeter</a:t>
            </a:r>
            <a:r>
              <a:rPr lang="sl-SI" altLang="sl-SI" sz="1600" dirty="0">
                <a:solidFill>
                  <a:schemeClr val="tx1"/>
                </a:solidFill>
              </a:rPr>
              <a:t>, </a:t>
            </a:r>
            <a:r>
              <a:rPr lang="sl-SI" altLang="sl-SI" sz="1600" dirty="0" err="1">
                <a:solidFill>
                  <a:schemeClr val="tx1"/>
                </a:solidFill>
              </a:rPr>
              <a:t>Forms</a:t>
            </a:r>
            <a:r>
              <a:rPr lang="sl-SI" altLang="sl-SI" sz="1600" dirty="0" smtClean="0">
                <a:solidFill>
                  <a:schemeClr val="tx1"/>
                </a:solidFill>
              </a:rPr>
              <a:t>).</a:t>
            </a:r>
            <a:endParaRPr lang="sl-SI" altLang="sl-SI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multimedija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968552"/>
          </a:xfrm>
        </p:spPr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sl-SI" sz="2900" dirty="0" smtClean="0">
                <a:solidFill>
                  <a:schemeClr val="tx1"/>
                </a:solidFill>
              </a:rPr>
              <a:t>OCENJEVANJE </a:t>
            </a:r>
            <a:r>
              <a:rPr lang="sl-SI" sz="2900" dirty="0">
                <a:solidFill>
                  <a:schemeClr val="tx1"/>
                </a:solidFill>
              </a:rPr>
              <a:t>(učenci pridobijo 3 ocene</a:t>
            </a:r>
            <a:r>
              <a:rPr lang="sl-SI" sz="2900" dirty="0" smtClean="0">
                <a:solidFill>
                  <a:schemeClr val="tx1"/>
                </a:solidFill>
              </a:rPr>
              <a:t>)</a:t>
            </a:r>
          </a:p>
          <a:p>
            <a:pPr marL="114300" indent="0">
              <a:buNone/>
            </a:pPr>
            <a:endParaRPr lang="sl-SI" sz="29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900" b="1" dirty="0">
                <a:solidFill>
                  <a:schemeClr val="tx1"/>
                </a:solidFill>
              </a:rPr>
              <a:t>Sprotno ocenjevanje praktičnih nalog</a:t>
            </a:r>
            <a:r>
              <a:rPr lang="sl-SI" altLang="sl-SI" sz="2900" dirty="0">
                <a:solidFill>
                  <a:schemeClr val="tx1"/>
                </a:solidFill>
              </a:rPr>
              <a:t/>
            </a:r>
            <a:br>
              <a:rPr lang="sl-SI" altLang="sl-SI" sz="2900" dirty="0">
                <a:solidFill>
                  <a:schemeClr val="tx1"/>
                </a:solidFill>
              </a:rPr>
            </a:br>
            <a:r>
              <a:rPr lang="sl-SI" altLang="sl-SI" sz="2900" dirty="0">
                <a:solidFill>
                  <a:schemeClr val="tx1"/>
                </a:solidFill>
              </a:rPr>
              <a:t>Učenci redno oddajajo krajše izdelke (npr. obdelana slika, kratek zvočni posnetek, animacija ipd.), ki jih učitelj oceni glede na tehnično izvedbo, ustvarjalnost in upoštevanje navodil</a:t>
            </a:r>
            <a:r>
              <a:rPr lang="sl-SI" altLang="sl-SI" sz="29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29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900" b="1" dirty="0">
                <a:solidFill>
                  <a:schemeClr val="tx1"/>
                </a:solidFill>
              </a:rPr>
              <a:t>Projektno delo / večji izdelek</a:t>
            </a:r>
            <a:r>
              <a:rPr lang="sl-SI" altLang="sl-SI" sz="2900" dirty="0">
                <a:solidFill>
                  <a:schemeClr val="tx1"/>
                </a:solidFill>
              </a:rPr>
              <a:t/>
            </a:r>
            <a:br>
              <a:rPr lang="sl-SI" altLang="sl-SI" sz="2900" dirty="0">
                <a:solidFill>
                  <a:schemeClr val="tx1"/>
                </a:solidFill>
              </a:rPr>
            </a:br>
            <a:r>
              <a:rPr lang="sl-SI" altLang="sl-SI" sz="2900" dirty="0">
                <a:solidFill>
                  <a:schemeClr val="tx1"/>
                </a:solidFill>
              </a:rPr>
              <a:t>Učenci samostojno ali v skupini načrtujejo in izdelajo zaključni multimedijski izdelek (npr. predstavitev, video, digitalna zgodba). Ocenjuje se vsebina, tehnična dovršenost, uporaba različnih medijev ter predstavitev izdelka</a:t>
            </a:r>
            <a:r>
              <a:rPr lang="sl-SI" altLang="sl-SI" sz="29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29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900" b="1" dirty="0">
                <a:solidFill>
                  <a:schemeClr val="tx1"/>
                </a:solidFill>
              </a:rPr>
              <a:t>Sodelovanje pri pouku</a:t>
            </a:r>
            <a:r>
              <a:rPr lang="sl-SI" altLang="sl-SI" sz="2900" dirty="0">
                <a:solidFill>
                  <a:schemeClr val="tx1"/>
                </a:solidFill>
              </a:rPr>
              <a:t/>
            </a:r>
            <a:br>
              <a:rPr lang="sl-SI" altLang="sl-SI" sz="2900" dirty="0">
                <a:solidFill>
                  <a:schemeClr val="tx1"/>
                </a:solidFill>
              </a:rPr>
            </a:br>
            <a:r>
              <a:rPr lang="sl-SI" altLang="sl-SI" sz="2900" dirty="0">
                <a:solidFill>
                  <a:schemeClr val="tx1"/>
                </a:solidFill>
              </a:rPr>
              <a:t>Upošteva se aktivnost učenca, sodelovanje v skupinskem delu, pripravljenost za pomoč in samostojno delo</a:t>
            </a:r>
            <a:r>
              <a:rPr lang="sl-SI" altLang="sl-SI" sz="29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29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900" b="1" dirty="0">
                <a:solidFill>
                  <a:schemeClr val="tx1"/>
                </a:solidFill>
              </a:rPr>
              <a:t>Ustna ali pisna refleksija</a:t>
            </a:r>
            <a:r>
              <a:rPr lang="sl-SI" altLang="sl-SI" sz="2900" dirty="0">
                <a:solidFill>
                  <a:schemeClr val="tx1"/>
                </a:solidFill>
              </a:rPr>
              <a:t/>
            </a:r>
            <a:br>
              <a:rPr lang="sl-SI" altLang="sl-SI" sz="2900" dirty="0">
                <a:solidFill>
                  <a:schemeClr val="tx1"/>
                </a:solidFill>
              </a:rPr>
            </a:br>
            <a:r>
              <a:rPr lang="sl-SI" altLang="sl-SI" sz="2900" dirty="0">
                <a:solidFill>
                  <a:schemeClr val="tx1"/>
                </a:solidFill>
              </a:rPr>
              <a:t>Učenci podajo razmislek o svojem delu, orodjih, ki so jih uporabljali, težavah, s katerimi so se srečali, in svojem napredku</a:t>
            </a:r>
            <a:r>
              <a:rPr lang="sl-SI" altLang="sl-SI" sz="2900" dirty="0" smtClean="0">
                <a:solidFill>
                  <a:schemeClr val="tx1"/>
                </a:solidFill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endParaRPr lang="sl-SI" altLang="sl-SI" sz="29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sl-SI" altLang="sl-SI" sz="2900" b="1" dirty="0">
                <a:solidFill>
                  <a:schemeClr val="tx1"/>
                </a:solidFill>
              </a:rPr>
              <a:t>Uporaba digitalnih kvizov ali vprašalnikov</a:t>
            </a:r>
            <a:r>
              <a:rPr lang="sl-SI" altLang="sl-SI" sz="2900" dirty="0">
                <a:solidFill>
                  <a:schemeClr val="tx1"/>
                </a:solidFill>
              </a:rPr>
              <a:t/>
            </a:r>
            <a:br>
              <a:rPr lang="sl-SI" altLang="sl-SI" sz="2900" dirty="0">
                <a:solidFill>
                  <a:schemeClr val="tx1"/>
                </a:solidFill>
              </a:rPr>
            </a:br>
            <a:r>
              <a:rPr lang="sl-SI" altLang="sl-SI" sz="2900" dirty="0">
                <a:solidFill>
                  <a:schemeClr val="tx1"/>
                </a:solidFill>
              </a:rPr>
              <a:t>Občasno se znanje preveri s pomočjo interaktivnih orodij (npr. </a:t>
            </a:r>
            <a:r>
              <a:rPr lang="sl-SI" altLang="sl-SI" sz="2900" dirty="0" err="1">
                <a:solidFill>
                  <a:schemeClr val="tx1"/>
                </a:solidFill>
              </a:rPr>
              <a:t>Forms</a:t>
            </a:r>
            <a:r>
              <a:rPr lang="sl-SI" altLang="sl-SI" sz="2900" dirty="0">
                <a:solidFill>
                  <a:schemeClr val="tx1"/>
                </a:solidFill>
              </a:rPr>
              <a:t>, </a:t>
            </a:r>
            <a:r>
              <a:rPr lang="sl-SI" altLang="sl-SI" sz="2900" dirty="0" err="1">
                <a:solidFill>
                  <a:schemeClr val="tx1"/>
                </a:solidFill>
              </a:rPr>
              <a:t>Kahoot</a:t>
            </a:r>
            <a:r>
              <a:rPr lang="sl-SI" altLang="sl-SI" sz="2900" dirty="0">
                <a:solidFill>
                  <a:schemeClr val="tx1"/>
                </a:solidFill>
              </a:rPr>
              <a:t>) – preverjanje razumevanja pojmov in orodij, ki jih uporabljajo pri predmetu.</a:t>
            </a:r>
          </a:p>
          <a:p>
            <a:pPr marL="114300" indent="0">
              <a:buNone/>
            </a:pPr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97</TotalTime>
  <Words>760</Words>
  <Application>Microsoft Office PowerPoint</Application>
  <PresentationFormat>Diaprojekcija na zaslonu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Book Antiqua</vt:lpstr>
      <vt:lpstr>Century Gothic</vt:lpstr>
      <vt:lpstr>Lekarnar</vt:lpstr>
      <vt:lpstr>IZBIRNI PREDMETI  2025/26</vt:lpstr>
      <vt:lpstr>multimedija</vt:lpstr>
      <vt:lpstr>multimedija</vt:lpstr>
      <vt:lpstr>multimedija</vt:lpstr>
      <vt:lpstr>multimedija</vt:lpstr>
      <vt:lpstr>multimedija</vt:lpstr>
      <vt:lpstr>multimedija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Bojan</cp:lastModifiedBy>
  <cp:revision>14</cp:revision>
  <dcterms:created xsi:type="dcterms:W3CDTF">2012-03-13T11:16:18Z</dcterms:created>
  <dcterms:modified xsi:type="dcterms:W3CDTF">2025-04-18T09:33:40Z</dcterms:modified>
</cp:coreProperties>
</file>