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28. 03. 2024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28. 03. 2024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28. 03. 2024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28. 03. 2024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28. 03. 2024</a:t>
            </a:fld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28. 03. 2024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28. 03. 2024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28. 03. 2024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28. 03. 2024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28. 03. 2024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28. 03. 2024</a:t>
            </a:fld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031C958-8ABD-4839-9A49-3444DCD54526}" type="datetimeFigureOut">
              <a:rPr lang="sl-SI" smtClean="0"/>
              <a:pPr/>
              <a:t>28. 03. 2024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Osnovna šola Šmarjeta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259846" y="426041"/>
            <a:ext cx="6629400" cy="1219201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IZBIRNI PREDMETI </a:t>
            </a:r>
            <a:br>
              <a:rPr lang="sl-SI" dirty="0" smtClean="0"/>
            </a:br>
            <a:r>
              <a:rPr lang="sl-SI" dirty="0" smtClean="0"/>
              <a:t>2024/2025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9" y="11091"/>
            <a:ext cx="2160240" cy="2049102"/>
          </a:xfrm>
          <a:prstGeom prst="rect">
            <a:avLst/>
          </a:prstGeom>
        </p:spPr>
      </p:pic>
      <p:sp>
        <p:nvSpPr>
          <p:cNvPr id="5" name="Naslov 1"/>
          <p:cNvSpPr txBox="1">
            <a:spLocks/>
          </p:cNvSpPr>
          <p:nvPr/>
        </p:nvSpPr>
        <p:spPr>
          <a:xfrm>
            <a:off x="611560" y="3212976"/>
            <a:ext cx="6629400" cy="1219201"/>
          </a:xfrm>
          <a:prstGeom prst="rect">
            <a:avLst/>
          </a:prstGeom>
          <a:solidFill>
            <a:srgbClr val="B2B2B2"/>
          </a:solidFill>
        </p:spPr>
        <p:txBody>
          <a:bodyPr vert="horz" lIns="91440" tIns="45720" rIns="91440" bIns="45720" rtlCol="0" anchor="b" anchorCtr="0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- NI3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9. r.</a:t>
            </a:r>
            <a:endParaRPr lang="sl-SI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987" y="2636912"/>
            <a:ext cx="979511" cy="751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256" y="3505573"/>
            <a:ext cx="99011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855" y="4432177"/>
            <a:ext cx="979511" cy="653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803682"/>
            <a:ext cx="1656184" cy="1250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177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rgbClr val="B2B2B2"/>
          </a:solidFill>
        </p:spPr>
        <p:txBody>
          <a:bodyPr/>
          <a:lstStyle/>
          <a:p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NI3</a:t>
            </a:r>
            <a:endParaRPr lang="sl-SI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b="1" dirty="0">
                <a:solidFill>
                  <a:schemeClr val="tx1"/>
                </a:solidFill>
              </a:rPr>
              <a:t>V času vse intenzivnejšega svetovnega povezovanja ima tuji jezik čedalje večji pomen tudi v vzgoji in izobraževanju. Še posebej to velja za nemščino, jezik naših sosedov Avstrijcev in ne tako oddaljenih Nemcev in Švicarjev</a:t>
            </a:r>
            <a:r>
              <a:rPr lang="sl-SI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sl-SI" b="1" dirty="0">
                <a:solidFill>
                  <a:schemeClr val="tx1"/>
                </a:solidFill>
              </a:rPr>
              <a:t>V osnovni šoli ima nemščina kot izbirni predmet iste splošne cilje kot obvezni predmet, vendar se uresničujejo z zmanjšano intenzivnostjo in v manjšem obsegu. </a:t>
            </a:r>
            <a:endParaRPr lang="sl-SI" b="1" dirty="0" smtClean="0">
              <a:solidFill>
                <a:schemeClr val="tx1"/>
              </a:solidFill>
            </a:endParaRPr>
          </a:p>
          <a:p>
            <a:r>
              <a:rPr lang="sl-SI" b="1" dirty="0" smtClean="0">
                <a:solidFill>
                  <a:schemeClr val="tx1"/>
                </a:solidFill>
              </a:rPr>
              <a:t>Nemščina </a:t>
            </a:r>
            <a:r>
              <a:rPr lang="sl-SI" b="1" dirty="0">
                <a:solidFill>
                  <a:schemeClr val="tx1"/>
                </a:solidFill>
              </a:rPr>
              <a:t>je po </a:t>
            </a:r>
            <a:r>
              <a:rPr lang="sl-SI" b="1" dirty="0" smtClean="0">
                <a:solidFill>
                  <a:schemeClr val="tx1"/>
                </a:solidFill>
              </a:rPr>
              <a:t>številu </a:t>
            </a:r>
            <a:r>
              <a:rPr lang="sl-SI" b="1" dirty="0">
                <a:solidFill>
                  <a:schemeClr val="tx1"/>
                </a:solidFill>
              </a:rPr>
              <a:t>govorcev najbolj razširjen materni jezik v Evropi.</a:t>
            </a:r>
            <a:endParaRPr lang="sl-SI" b="1" dirty="0" smtClean="0">
              <a:solidFill>
                <a:schemeClr val="tx1"/>
              </a:solidFill>
            </a:endParaRPr>
          </a:p>
          <a:p>
            <a:endParaRPr lang="sl-SI" dirty="0"/>
          </a:p>
          <a:p>
            <a:pPr marL="114300" indent="0">
              <a:buNone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166852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rgbClr val="B2B2B2"/>
          </a:solidFill>
        </p:spPr>
        <p:txBody>
          <a:bodyPr/>
          <a:lstStyle/>
          <a:p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NI3</a:t>
            </a:r>
            <a:endParaRPr lang="sl-SI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b="1" dirty="0" smtClean="0">
                <a:solidFill>
                  <a:schemeClr val="tx1"/>
                </a:solidFill>
              </a:rPr>
              <a:t>Verjamete pregovoru „VEČ JEZIKOV ZNAŠ, VEČ VELJAŠ“?</a:t>
            </a:r>
          </a:p>
          <a:p>
            <a:r>
              <a:rPr lang="sl-SI" b="1" dirty="0" smtClean="0">
                <a:solidFill>
                  <a:schemeClr val="tx1"/>
                </a:solidFill>
              </a:rPr>
              <a:t>Bi se radi naučili osnov jezika naših severnih sosedov?</a:t>
            </a:r>
          </a:p>
          <a:p>
            <a:r>
              <a:rPr lang="sl-SI" b="1" dirty="0" smtClean="0">
                <a:solidFill>
                  <a:schemeClr val="tx1"/>
                </a:solidFill>
              </a:rPr>
              <a:t>Verjamete, da je učenje drugega tujega jezika na osnovni šoli lahko zabavno, nenaporno, prilagojeno sposobnostim vsakega učenca?</a:t>
            </a:r>
          </a:p>
          <a:p>
            <a:pPr marL="114300" indent="0">
              <a:buNone/>
            </a:pPr>
            <a:r>
              <a:rPr lang="sl-SI" b="1" dirty="0" smtClean="0">
                <a:solidFill>
                  <a:srgbClr val="FF0000"/>
                </a:solidFill>
              </a:rPr>
              <a:t>Potem je izbirni predmet NEMŠČINA – IZBIRNI prava odločitev za vas. </a:t>
            </a:r>
          </a:p>
          <a:p>
            <a:endParaRPr lang="sl-SI" dirty="0" smtClean="0"/>
          </a:p>
          <a:p>
            <a:endParaRPr lang="sl-SI" dirty="0"/>
          </a:p>
          <a:p>
            <a:pPr marL="114300" indent="0">
              <a:buNone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27701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rgbClr val="B2B2B2"/>
          </a:solidFill>
        </p:spPr>
        <p:txBody>
          <a:bodyPr>
            <a:normAutofit/>
          </a:bodyPr>
          <a:lstStyle/>
          <a:p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NI3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sl-SI" b="1" dirty="0">
                <a:solidFill>
                  <a:schemeClr val="tx1"/>
                </a:solidFill>
              </a:rPr>
              <a:t>ORGANIZACIJA POUKA: </a:t>
            </a:r>
            <a:endParaRPr lang="sl-SI" dirty="0">
              <a:solidFill>
                <a:schemeClr val="tx1"/>
              </a:solidFill>
            </a:endParaRPr>
          </a:p>
          <a:p>
            <a:pPr lvl="0"/>
            <a:r>
              <a:rPr lang="sl-SI" dirty="0">
                <a:solidFill>
                  <a:schemeClr val="tx1"/>
                </a:solidFill>
              </a:rPr>
              <a:t>je </a:t>
            </a:r>
            <a:r>
              <a:rPr lang="sl-SI" b="1" dirty="0" smtClean="0">
                <a:solidFill>
                  <a:schemeClr val="tx1"/>
                </a:solidFill>
              </a:rPr>
              <a:t>triletni</a:t>
            </a:r>
            <a:r>
              <a:rPr lang="sl-SI" dirty="0" smtClean="0">
                <a:solidFill>
                  <a:schemeClr val="tx1"/>
                </a:solidFill>
              </a:rPr>
              <a:t> predmet,</a:t>
            </a:r>
            <a:endParaRPr lang="sl-SI" dirty="0">
              <a:solidFill>
                <a:schemeClr val="tx1"/>
              </a:solidFill>
            </a:endParaRPr>
          </a:p>
          <a:p>
            <a:pPr lvl="0"/>
            <a:r>
              <a:rPr lang="sl-SI" b="1" dirty="0" smtClean="0">
                <a:solidFill>
                  <a:schemeClr val="tx1"/>
                </a:solidFill>
              </a:rPr>
              <a:t>64 </a:t>
            </a:r>
            <a:r>
              <a:rPr lang="sl-SI" b="1" dirty="0">
                <a:solidFill>
                  <a:schemeClr val="tx1"/>
                </a:solidFill>
              </a:rPr>
              <a:t>ur letno </a:t>
            </a:r>
            <a:r>
              <a:rPr lang="sl-SI" dirty="0" smtClean="0">
                <a:solidFill>
                  <a:schemeClr val="tx1"/>
                </a:solidFill>
              </a:rPr>
              <a:t>(2 uri </a:t>
            </a:r>
            <a:r>
              <a:rPr lang="sl-SI" dirty="0">
                <a:solidFill>
                  <a:schemeClr val="tx1"/>
                </a:solidFill>
              </a:rPr>
              <a:t>tedensko</a:t>
            </a:r>
            <a:r>
              <a:rPr lang="sl-SI" dirty="0" smtClean="0">
                <a:solidFill>
                  <a:schemeClr val="tx1"/>
                </a:solidFill>
              </a:rPr>
              <a:t>).</a:t>
            </a:r>
          </a:p>
          <a:p>
            <a:pPr marL="114300" lvl="0" indent="0">
              <a:buNone/>
            </a:pPr>
            <a:r>
              <a:rPr lang="sl-SI" b="1" dirty="0" smtClean="0">
                <a:solidFill>
                  <a:schemeClr val="tx1"/>
                </a:solidFill>
              </a:rPr>
              <a:t>KOMU JE PREDMET NAMENJEN: </a:t>
            </a:r>
            <a:endParaRPr lang="sl-SI" dirty="0" smtClean="0">
              <a:solidFill>
                <a:schemeClr val="tx1"/>
              </a:solidFill>
            </a:endParaRPr>
          </a:p>
          <a:p>
            <a:pPr lvl="0"/>
            <a:r>
              <a:rPr lang="sl-SI" dirty="0">
                <a:solidFill>
                  <a:schemeClr val="tx1"/>
                </a:solidFill>
              </a:rPr>
              <a:t>u</a:t>
            </a:r>
            <a:r>
              <a:rPr lang="sl-SI" dirty="0" smtClean="0">
                <a:solidFill>
                  <a:schemeClr val="tx1"/>
                </a:solidFill>
              </a:rPr>
              <a:t>čencem  8. r. </a:t>
            </a:r>
          </a:p>
          <a:p>
            <a:pPr marL="114300" lvl="0" indent="0">
              <a:buNone/>
            </a:pPr>
            <a:r>
              <a:rPr lang="sl-SI" b="1" dirty="0" smtClean="0">
                <a:solidFill>
                  <a:schemeClr val="tx1"/>
                </a:solidFill>
              </a:rPr>
              <a:t>CILJI POUKA: </a:t>
            </a:r>
          </a:p>
          <a:p>
            <a:pPr marL="114300" lvl="0" indent="0">
              <a:buNone/>
            </a:pPr>
            <a:r>
              <a:rPr lang="sl-SI" dirty="0">
                <a:solidFill>
                  <a:schemeClr val="tx1"/>
                </a:solidFill>
              </a:rPr>
              <a:t>U</a:t>
            </a:r>
            <a:r>
              <a:rPr lang="sl-SI" dirty="0" smtClean="0">
                <a:solidFill>
                  <a:schemeClr val="tx1"/>
                </a:solidFill>
              </a:rPr>
              <a:t>čenci </a:t>
            </a:r>
            <a:r>
              <a:rPr lang="sl-SI" dirty="0">
                <a:solidFill>
                  <a:schemeClr val="tx1"/>
                </a:solidFill>
              </a:rPr>
              <a:t>usvojijo osnovno besedišče in spoznajo osnove slovnice, prav tako pa razvijajo tudi bralne, pisne, slušne in govorne sposobnosti. Osrednji cilj pouka nemščine je usposobiti učence za sporazumevanje v nemškem jeziku</a:t>
            </a:r>
            <a:r>
              <a:rPr lang="sl-SI" dirty="0" smtClean="0">
                <a:solidFill>
                  <a:schemeClr val="tx1"/>
                </a:solidFill>
              </a:rPr>
              <a:t>.</a:t>
            </a:r>
            <a:endParaRPr lang="sl-SI" dirty="0"/>
          </a:p>
          <a:p>
            <a:pPr marL="11430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9734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rgbClr val="B2B2B2"/>
          </a:solidFill>
        </p:spPr>
        <p:txBody>
          <a:bodyPr>
            <a:normAutofit/>
          </a:bodyPr>
          <a:lstStyle/>
          <a:p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NI3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sl-SI" b="1" dirty="0" smtClean="0">
                <a:solidFill>
                  <a:schemeClr val="tx1"/>
                </a:solidFill>
              </a:rPr>
              <a:t>VSEBINA in GRADIVO:</a:t>
            </a:r>
          </a:p>
          <a:p>
            <a:pPr marL="114300" indent="0">
              <a:buNone/>
            </a:pPr>
            <a:r>
              <a:rPr lang="sl-SI" b="1" dirty="0" err="1" smtClean="0">
                <a:solidFill>
                  <a:schemeClr val="tx1"/>
                </a:solidFill>
              </a:rPr>
              <a:t>Maximal</a:t>
            </a:r>
            <a:r>
              <a:rPr lang="sl-SI" b="1" dirty="0" smtClean="0">
                <a:solidFill>
                  <a:schemeClr val="tx1"/>
                </a:solidFill>
              </a:rPr>
              <a:t> 3</a:t>
            </a:r>
          </a:p>
          <a:p>
            <a:pPr marL="114300" lvl="0" indent="0">
              <a:buNone/>
            </a:pPr>
            <a:r>
              <a:rPr lang="sl-SI" dirty="0" smtClean="0">
                <a:solidFill>
                  <a:schemeClr val="tx1"/>
                </a:solidFill>
              </a:rPr>
              <a:t>Teme: </a:t>
            </a:r>
          </a:p>
          <a:p>
            <a:pPr lvl="0"/>
            <a:r>
              <a:rPr lang="sl-SI" sz="1600" dirty="0" smtClean="0">
                <a:solidFill>
                  <a:schemeClr val="tx1"/>
                </a:solidFill>
              </a:rPr>
              <a:t>Potovanje, počitnice, počitniški tabor</a:t>
            </a:r>
            <a:r>
              <a:rPr lang="sl-SI" sz="1600" smtClean="0">
                <a:solidFill>
                  <a:schemeClr val="tx1"/>
                </a:solidFill>
              </a:rPr>
              <a:t>, narava</a:t>
            </a:r>
            <a:endParaRPr lang="sl-SI" sz="1600" dirty="0" smtClean="0">
              <a:solidFill>
                <a:schemeClr val="tx1"/>
              </a:solidFill>
            </a:endParaRPr>
          </a:p>
          <a:p>
            <a:pPr lvl="0"/>
            <a:r>
              <a:rPr lang="sl-SI" sz="1600" dirty="0" smtClean="0">
                <a:solidFill>
                  <a:schemeClr val="tx1"/>
                </a:solidFill>
              </a:rPr>
              <a:t>Pretekli dogodki: pripovedovanje, pogovor</a:t>
            </a:r>
          </a:p>
          <a:p>
            <a:pPr lvl="0"/>
            <a:r>
              <a:rPr lang="sl-SI" sz="1600" dirty="0" smtClean="0">
                <a:solidFill>
                  <a:schemeClr val="tx1"/>
                </a:solidFill>
              </a:rPr>
              <a:t>Nemško govoreče dežele in njihove zemljepisne</a:t>
            </a:r>
          </a:p>
          <a:p>
            <a:pPr marL="114300" lvl="0" indent="0">
              <a:buNone/>
            </a:pPr>
            <a:r>
              <a:rPr lang="sl-SI" sz="1600" dirty="0" smtClean="0">
                <a:solidFill>
                  <a:schemeClr val="tx1"/>
                </a:solidFill>
              </a:rPr>
              <a:t>     in kulturne značilnosti, športniki in športna tekmovanja</a:t>
            </a:r>
          </a:p>
          <a:p>
            <a:pPr lvl="0"/>
            <a:r>
              <a:rPr lang="sl-SI" sz="1600" dirty="0" smtClean="0">
                <a:solidFill>
                  <a:schemeClr val="tx1"/>
                </a:solidFill>
              </a:rPr>
              <a:t>Obisk iz tujine, oblačila in obutev</a:t>
            </a:r>
          </a:p>
          <a:p>
            <a:pPr lvl="0"/>
            <a:r>
              <a:rPr lang="sl-SI" sz="1600" dirty="0" smtClean="0">
                <a:solidFill>
                  <a:schemeClr val="tx1"/>
                </a:solidFill>
              </a:rPr>
              <a:t>Nakupovanje in nakupovalni artikli</a:t>
            </a:r>
          </a:p>
          <a:p>
            <a:pPr lvl="0"/>
            <a:r>
              <a:rPr lang="sl-SI" sz="1600" dirty="0" smtClean="0">
                <a:solidFill>
                  <a:schemeClr val="tx1"/>
                </a:solidFill>
              </a:rPr>
              <a:t>Človeško telo, bolezni in skrb za zdravje </a:t>
            </a:r>
          </a:p>
          <a:p>
            <a:pPr lvl="0"/>
            <a:endParaRPr lang="sl-SI" sz="1600" dirty="0">
              <a:solidFill>
                <a:schemeClr val="tx1"/>
              </a:solidFill>
            </a:endParaRPr>
          </a:p>
        </p:txBody>
      </p:sp>
      <p:pic>
        <p:nvPicPr>
          <p:cNvPr id="1026" name="Picture 2" descr="Rezultat iskanja slik za maximal 3 rokus klet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105" y="2319201"/>
            <a:ext cx="2287695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49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rgbClr val="B2B2B2"/>
          </a:solidFill>
        </p:spPr>
        <p:txBody>
          <a:bodyPr/>
          <a:lstStyle/>
          <a:p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</a:t>
            </a:r>
            <a:r>
              <a:rPr lang="sl-SI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</a:t>
            </a:r>
            <a:r>
              <a:rPr lang="sl-SI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NI3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sl-SI" dirty="0" smtClean="0">
                <a:solidFill>
                  <a:schemeClr val="tx1"/>
                </a:solidFill>
              </a:rPr>
              <a:t>AKTIVNOSTI PRI POUKU: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poslušanje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govorjenje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petje</a:t>
            </a:r>
          </a:p>
          <a:p>
            <a:r>
              <a:rPr lang="sl-SI" dirty="0">
                <a:solidFill>
                  <a:schemeClr val="tx1"/>
                </a:solidFill>
              </a:rPr>
              <a:t>o</a:t>
            </a:r>
            <a:r>
              <a:rPr lang="sl-SI" dirty="0" smtClean="0">
                <a:solidFill>
                  <a:schemeClr val="tx1"/>
                </a:solidFill>
              </a:rPr>
              <a:t>gled videoposnetkov, kratkih filmov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igre vlog</a:t>
            </a:r>
          </a:p>
          <a:p>
            <a:r>
              <a:rPr lang="sl-SI" dirty="0">
                <a:solidFill>
                  <a:schemeClr val="tx1"/>
                </a:solidFill>
              </a:rPr>
              <a:t>d</a:t>
            </a:r>
            <a:r>
              <a:rPr lang="sl-SI" dirty="0" smtClean="0">
                <a:solidFill>
                  <a:schemeClr val="tx1"/>
                </a:solidFill>
              </a:rPr>
              <a:t>ružabne igre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delo za računalnikom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branje</a:t>
            </a:r>
            <a:endParaRPr lang="sl-SI" dirty="0">
              <a:solidFill>
                <a:schemeClr val="tx1"/>
              </a:solidFill>
            </a:endParaRPr>
          </a:p>
          <a:p>
            <a:r>
              <a:rPr lang="sl-SI" dirty="0">
                <a:solidFill>
                  <a:schemeClr val="tx1"/>
                </a:solidFill>
              </a:rPr>
              <a:t>p</a:t>
            </a:r>
            <a:r>
              <a:rPr lang="sl-SI" dirty="0" smtClean="0">
                <a:solidFill>
                  <a:schemeClr val="tx1"/>
                </a:solidFill>
              </a:rPr>
              <a:t>isanje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ekskurzija v Avstrijo </a:t>
            </a:r>
          </a:p>
          <a:p>
            <a:pPr marL="114300" indent="0">
              <a:buNone/>
            </a:pPr>
            <a:r>
              <a:rPr lang="sl-SI" dirty="0" smtClean="0">
                <a:solidFill>
                  <a:schemeClr val="tx1"/>
                </a:solidFill>
              </a:rPr>
              <a:t>OCENJEVANJE ZNANJA:</a:t>
            </a:r>
          </a:p>
          <a:p>
            <a:r>
              <a:rPr lang="sl-SI" dirty="0">
                <a:solidFill>
                  <a:schemeClr val="tx1"/>
                </a:solidFill>
              </a:rPr>
              <a:t>u</a:t>
            </a:r>
            <a:r>
              <a:rPr lang="sl-SI" dirty="0" smtClean="0">
                <a:solidFill>
                  <a:schemeClr val="tx1"/>
                </a:solidFill>
              </a:rPr>
              <a:t>stna in pisna ocena v vsakem ocenjevalnem obdobju</a:t>
            </a:r>
            <a:endParaRPr lang="sl-SI" dirty="0">
              <a:solidFill>
                <a:schemeClr val="tx1"/>
              </a:solidFill>
            </a:endParaRPr>
          </a:p>
          <a:p>
            <a:endParaRPr lang="sl-SI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sl-SI" dirty="0" smtClean="0">
              <a:solidFill>
                <a:schemeClr val="tx1"/>
              </a:solidFill>
            </a:endParaRPr>
          </a:p>
          <a:p>
            <a:endParaRPr lang="sl-S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57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karnar">
  <a:themeElements>
    <a:clrScheme name="Lekarna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ekarna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ekarna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122</TotalTime>
  <Words>321</Words>
  <Application>Microsoft Office PowerPoint</Application>
  <PresentationFormat>Diaprojekcija na zaslonu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Arial</vt:lpstr>
      <vt:lpstr>Book Antiqua</vt:lpstr>
      <vt:lpstr>Century Gothic</vt:lpstr>
      <vt:lpstr>Lekarnar</vt:lpstr>
      <vt:lpstr>IZBIRNI PREDMETI  2024/2025</vt:lpstr>
      <vt:lpstr>NEMŠČINA – obvezni izbirni NI3</vt:lpstr>
      <vt:lpstr>NEMŠČINA – obvezni izbirni NI3</vt:lpstr>
      <vt:lpstr>NEMŠČINA – obvezni izbirni NI3</vt:lpstr>
      <vt:lpstr>NEMŠČINA – obvezni izbirni NI3</vt:lpstr>
      <vt:lpstr>NEMŠČINA – obvezni izbirni NI3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IZBIRNI PREDMETI 2012/2013 IME PREDMETA</dc:title>
  <dc:creator>knjižko</dc:creator>
  <cp:lastModifiedBy>Mojca Pacek</cp:lastModifiedBy>
  <cp:revision>29</cp:revision>
  <dcterms:created xsi:type="dcterms:W3CDTF">2012-03-13T11:16:18Z</dcterms:created>
  <dcterms:modified xsi:type="dcterms:W3CDTF">2024-03-28T17:28:21Z</dcterms:modified>
</cp:coreProperties>
</file>