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28. 03. 2024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Osnovna šola Šmarjeta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2024/2025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  <a:solidFill>
            <a:srgbClr val="B2B2B2"/>
          </a:solidFill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- NI3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9. r.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987" y="2636912"/>
            <a:ext cx="979511" cy="7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256" y="3505573"/>
            <a:ext cx="99011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855" y="4432177"/>
            <a:ext cx="979511" cy="65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803682"/>
            <a:ext cx="1656184" cy="1250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NI3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solidFill>
                  <a:schemeClr val="tx1"/>
                </a:solidFill>
              </a:rPr>
              <a:t>V času vse intenzivnejšega svetovnega povezovanja ima tuji jezik čedalje večji pomen tudi v vzgoji in izobraževanju. Še posebej to velja za nemščino, jezik naših sosedov Avstrijcev in ne tako oddaljenih Nemcev in Švicarjev</a:t>
            </a:r>
            <a:r>
              <a:rPr lang="sl-SI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sl-SI" b="1" dirty="0">
                <a:solidFill>
                  <a:schemeClr val="tx1"/>
                </a:solidFill>
              </a:rPr>
              <a:t>V osnovni šoli ima nemščina kot izbirni predmet iste splošne cilje kot obvezni predmet, vendar se uresničujejo z zmanjšano intenzivnostjo in v manjšem obsegu. </a:t>
            </a:r>
            <a:endParaRPr lang="sl-SI" b="1" dirty="0" smtClean="0">
              <a:solidFill>
                <a:schemeClr val="tx1"/>
              </a:solidFill>
            </a:endParaRPr>
          </a:p>
          <a:p>
            <a:r>
              <a:rPr lang="sl-SI" b="1" dirty="0" smtClean="0">
                <a:solidFill>
                  <a:schemeClr val="tx1"/>
                </a:solidFill>
              </a:rPr>
              <a:t>Nemščina </a:t>
            </a:r>
            <a:r>
              <a:rPr lang="sl-SI" b="1" dirty="0">
                <a:solidFill>
                  <a:schemeClr val="tx1"/>
                </a:solidFill>
              </a:rPr>
              <a:t>je po </a:t>
            </a:r>
            <a:r>
              <a:rPr lang="sl-SI" b="1" dirty="0" smtClean="0">
                <a:solidFill>
                  <a:schemeClr val="tx1"/>
                </a:solidFill>
              </a:rPr>
              <a:t>številu </a:t>
            </a:r>
            <a:r>
              <a:rPr lang="sl-SI" b="1" dirty="0">
                <a:solidFill>
                  <a:schemeClr val="tx1"/>
                </a:solidFill>
              </a:rPr>
              <a:t>govorcev najbolj razširjen materni jezik v Evropi.</a:t>
            </a:r>
            <a:endParaRPr lang="sl-SI" b="1" dirty="0" smtClean="0">
              <a:solidFill>
                <a:schemeClr val="tx1"/>
              </a:solidFill>
            </a:endParaRPr>
          </a:p>
          <a:p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16685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NI3</a:t>
            </a:r>
            <a:endParaRPr lang="sl-SI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tx1"/>
                </a:solidFill>
              </a:rPr>
              <a:t>Verjamete pregovoru „VEČ JEZIKOV ZNAŠ, VEČ VELJAŠ“?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Bi se radi naučili osnov jezika naših severnih sosedov?</a:t>
            </a:r>
          </a:p>
          <a:p>
            <a:r>
              <a:rPr lang="sl-SI" b="1" dirty="0" smtClean="0">
                <a:solidFill>
                  <a:schemeClr val="tx1"/>
                </a:solidFill>
              </a:rPr>
              <a:t>Verjamete, da je učenje drugega tujega jezika na osnovni šoli lahko zabavno, nenaporno, prilagojeno sposobnostim vsakega učenca?</a:t>
            </a:r>
          </a:p>
          <a:p>
            <a:pPr marL="114300" indent="0">
              <a:buNone/>
            </a:pPr>
            <a:r>
              <a:rPr lang="sl-SI" b="1" dirty="0" smtClean="0">
                <a:solidFill>
                  <a:srgbClr val="FF0000"/>
                </a:solidFill>
              </a:rPr>
              <a:t>Potem je izbirni predmet NEMŠČINA – IZBIRNI prava odločitev za vas. </a:t>
            </a:r>
          </a:p>
          <a:p>
            <a:endParaRPr lang="sl-SI" dirty="0" smtClean="0"/>
          </a:p>
          <a:p>
            <a:endParaRPr lang="sl-SI" dirty="0"/>
          </a:p>
          <a:p>
            <a:pPr marL="11430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NI3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>
                <a:solidFill>
                  <a:schemeClr val="tx1"/>
                </a:solidFill>
              </a:rPr>
              <a:t>ORGANIZACIJA POUKA: 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dirty="0">
                <a:solidFill>
                  <a:schemeClr val="tx1"/>
                </a:solidFill>
              </a:rPr>
              <a:t>je </a:t>
            </a:r>
            <a:r>
              <a:rPr lang="sl-SI" b="1" dirty="0" smtClean="0">
                <a:solidFill>
                  <a:schemeClr val="tx1"/>
                </a:solidFill>
              </a:rPr>
              <a:t>triletni</a:t>
            </a:r>
            <a:r>
              <a:rPr lang="sl-SI" dirty="0" smtClean="0">
                <a:solidFill>
                  <a:schemeClr val="tx1"/>
                </a:solidFill>
              </a:rPr>
              <a:t> predmet,</a:t>
            </a:r>
            <a:endParaRPr lang="sl-SI" dirty="0">
              <a:solidFill>
                <a:schemeClr val="tx1"/>
              </a:solidFill>
            </a:endParaRPr>
          </a:p>
          <a:p>
            <a:pPr lvl="0"/>
            <a:r>
              <a:rPr lang="sl-SI" b="1" dirty="0" smtClean="0">
                <a:solidFill>
                  <a:schemeClr val="tx1"/>
                </a:solidFill>
              </a:rPr>
              <a:t>64 </a:t>
            </a:r>
            <a:r>
              <a:rPr lang="sl-SI" b="1" dirty="0">
                <a:solidFill>
                  <a:schemeClr val="tx1"/>
                </a:solidFill>
              </a:rPr>
              <a:t>ur letno </a:t>
            </a:r>
            <a:r>
              <a:rPr lang="sl-SI" dirty="0" smtClean="0">
                <a:solidFill>
                  <a:schemeClr val="tx1"/>
                </a:solidFill>
              </a:rPr>
              <a:t>(2 uri </a:t>
            </a:r>
            <a:r>
              <a:rPr lang="sl-SI" dirty="0">
                <a:solidFill>
                  <a:schemeClr val="tx1"/>
                </a:solidFill>
              </a:rPr>
              <a:t>tedensko</a:t>
            </a:r>
            <a:r>
              <a:rPr lang="sl-SI" dirty="0" smtClean="0">
                <a:solidFill>
                  <a:schemeClr val="tx1"/>
                </a:solidFill>
              </a:rPr>
              <a:t>).</a:t>
            </a:r>
          </a:p>
          <a:p>
            <a:pPr marL="114300" lvl="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KOMU JE PREDMET NAMENJEN: </a:t>
            </a:r>
            <a:endParaRPr lang="sl-SI" dirty="0" smtClean="0">
              <a:solidFill>
                <a:schemeClr val="tx1"/>
              </a:solidFill>
            </a:endParaRPr>
          </a:p>
          <a:p>
            <a:pPr lvl="0"/>
            <a:r>
              <a:rPr lang="sl-SI" dirty="0">
                <a:solidFill>
                  <a:schemeClr val="tx1"/>
                </a:solidFill>
              </a:rPr>
              <a:t>u</a:t>
            </a:r>
            <a:r>
              <a:rPr lang="sl-SI" dirty="0" smtClean="0">
                <a:solidFill>
                  <a:schemeClr val="tx1"/>
                </a:solidFill>
              </a:rPr>
              <a:t>čencem  8. r. </a:t>
            </a:r>
          </a:p>
          <a:p>
            <a:pPr marL="114300" lvl="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CILJI POUKA: </a:t>
            </a:r>
          </a:p>
          <a:p>
            <a:pPr marL="114300" lvl="0" indent="0">
              <a:buNone/>
            </a:pPr>
            <a:r>
              <a:rPr lang="sl-SI" dirty="0">
                <a:solidFill>
                  <a:schemeClr val="tx1"/>
                </a:solidFill>
              </a:rPr>
              <a:t>U</a:t>
            </a:r>
            <a:r>
              <a:rPr lang="sl-SI" dirty="0" smtClean="0">
                <a:solidFill>
                  <a:schemeClr val="tx1"/>
                </a:solidFill>
              </a:rPr>
              <a:t>čenci </a:t>
            </a:r>
            <a:r>
              <a:rPr lang="sl-SI" dirty="0">
                <a:solidFill>
                  <a:schemeClr val="tx1"/>
                </a:solidFill>
              </a:rPr>
              <a:t>usvojijo osnovno besedišče in spoznajo osnove slovnice, prav tako pa razvijajo tudi bralne, pisne, slušne in govorne sposobnosti. Osrednji cilj pouka nemščine je usposobiti učence za sporazumevanje v nemškem jeziku</a:t>
            </a:r>
            <a:r>
              <a:rPr lang="sl-SI" dirty="0" smtClean="0">
                <a:solidFill>
                  <a:schemeClr val="tx1"/>
                </a:solidFill>
              </a:rPr>
              <a:t>.</a:t>
            </a:r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>
            <a:normAutofit/>
          </a:bodyPr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NI3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 smtClean="0">
                <a:solidFill>
                  <a:schemeClr val="tx1"/>
                </a:solidFill>
              </a:rPr>
              <a:t>VSEBINA in GRADIVO:</a:t>
            </a:r>
          </a:p>
          <a:p>
            <a:pPr marL="114300" indent="0">
              <a:buNone/>
            </a:pPr>
            <a:r>
              <a:rPr lang="sl-SI" b="1" dirty="0" err="1" smtClean="0">
                <a:solidFill>
                  <a:schemeClr val="tx1"/>
                </a:solidFill>
              </a:rPr>
              <a:t>Maximal</a:t>
            </a:r>
            <a:r>
              <a:rPr lang="sl-SI" b="1" dirty="0" smtClean="0">
                <a:solidFill>
                  <a:schemeClr val="tx1"/>
                </a:solidFill>
              </a:rPr>
              <a:t> 3</a:t>
            </a:r>
          </a:p>
          <a:p>
            <a:pPr marL="114300" lvl="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Teme: </a:t>
            </a:r>
          </a:p>
          <a:p>
            <a:pPr lvl="0"/>
            <a:r>
              <a:rPr lang="sl-SI" sz="1600" dirty="0" smtClean="0">
                <a:solidFill>
                  <a:schemeClr val="tx1"/>
                </a:solidFill>
              </a:rPr>
              <a:t>Potovanje, počitnice, počitniški tabor</a:t>
            </a:r>
            <a:r>
              <a:rPr lang="sl-SI" sz="1600" smtClean="0">
                <a:solidFill>
                  <a:schemeClr val="tx1"/>
                </a:solidFill>
              </a:rPr>
              <a:t>, narava</a:t>
            </a:r>
            <a:endParaRPr lang="sl-SI" sz="1600" dirty="0" smtClean="0">
              <a:solidFill>
                <a:schemeClr val="tx1"/>
              </a:solidFill>
            </a:endParaRPr>
          </a:p>
          <a:p>
            <a:pPr lvl="0"/>
            <a:r>
              <a:rPr lang="sl-SI" sz="1600" dirty="0" smtClean="0">
                <a:solidFill>
                  <a:schemeClr val="tx1"/>
                </a:solidFill>
              </a:rPr>
              <a:t>Pretekli dogodki: pripovedovanje, pogovor</a:t>
            </a:r>
          </a:p>
          <a:p>
            <a:pPr lvl="0"/>
            <a:r>
              <a:rPr lang="sl-SI" sz="1600" dirty="0" smtClean="0">
                <a:solidFill>
                  <a:schemeClr val="tx1"/>
                </a:solidFill>
              </a:rPr>
              <a:t>Nemško govoreče dežele in njihove zemljepisne</a:t>
            </a:r>
          </a:p>
          <a:p>
            <a:pPr marL="114300" lvl="0" indent="0">
              <a:buNone/>
            </a:pPr>
            <a:r>
              <a:rPr lang="sl-SI" sz="1600" dirty="0" smtClean="0">
                <a:solidFill>
                  <a:schemeClr val="tx1"/>
                </a:solidFill>
              </a:rPr>
              <a:t>     in kulturne značilnosti, športniki in športna tekmovanja</a:t>
            </a:r>
          </a:p>
          <a:p>
            <a:pPr lvl="0"/>
            <a:r>
              <a:rPr lang="sl-SI" sz="1600" dirty="0" smtClean="0">
                <a:solidFill>
                  <a:schemeClr val="tx1"/>
                </a:solidFill>
              </a:rPr>
              <a:t>Obisk iz tujine, oblačila in obutev</a:t>
            </a:r>
          </a:p>
          <a:p>
            <a:pPr lvl="0"/>
            <a:r>
              <a:rPr lang="sl-SI" sz="1600" dirty="0" smtClean="0">
                <a:solidFill>
                  <a:schemeClr val="tx1"/>
                </a:solidFill>
              </a:rPr>
              <a:t>Nakupovanje in nakupovalni artikli</a:t>
            </a:r>
          </a:p>
          <a:p>
            <a:pPr lvl="0"/>
            <a:r>
              <a:rPr lang="sl-SI" sz="1600" dirty="0" smtClean="0">
                <a:solidFill>
                  <a:schemeClr val="tx1"/>
                </a:solidFill>
              </a:rPr>
              <a:t>Človeško telo, bolezni in skrb za zdravje </a:t>
            </a:r>
          </a:p>
          <a:p>
            <a:pPr lvl="0"/>
            <a:endParaRPr lang="sl-SI" sz="1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Rezultat iskanja slik za maximal 3 rokus klet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105" y="2319201"/>
            <a:ext cx="2287695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rgbClr val="B2B2B2"/>
          </a:solidFill>
        </p:spPr>
        <p:txBody>
          <a:bodyPr/>
          <a:lstStyle/>
          <a:p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 </a:t>
            </a:r>
            <a:r>
              <a:rPr lang="sl-SI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–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 </a:t>
            </a:r>
            <a:r>
              <a:rPr lang="sl-SI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NI3</a:t>
            </a:r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AKTIVNOSTI PRI POUKU: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poslušanje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govorjenje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petje</a:t>
            </a:r>
          </a:p>
          <a:p>
            <a:r>
              <a:rPr lang="sl-SI" dirty="0">
                <a:solidFill>
                  <a:schemeClr val="tx1"/>
                </a:solidFill>
              </a:rPr>
              <a:t>o</a:t>
            </a:r>
            <a:r>
              <a:rPr lang="sl-SI" dirty="0" smtClean="0">
                <a:solidFill>
                  <a:schemeClr val="tx1"/>
                </a:solidFill>
              </a:rPr>
              <a:t>gled videoposnetkov, kratkih filmov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igre vlog</a:t>
            </a:r>
          </a:p>
          <a:p>
            <a:r>
              <a:rPr lang="sl-SI" dirty="0">
                <a:solidFill>
                  <a:schemeClr val="tx1"/>
                </a:solidFill>
              </a:rPr>
              <a:t>d</a:t>
            </a:r>
            <a:r>
              <a:rPr lang="sl-SI" dirty="0" smtClean="0">
                <a:solidFill>
                  <a:schemeClr val="tx1"/>
                </a:solidFill>
              </a:rPr>
              <a:t>ružabne igre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delo za računalnikom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branje</a:t>
            </a:r>
            <a:endParaRPr lang="sl-SI" dirty="0">
              <a:solidFill>
                <a:schemeClr val="tx1"/>
              </a:solidFill>
            </a:endParaRPr>
          </a:p>
          <a:p>
            <a:r>
              <a:rPr lang="sl-SI" dirty="0">
                <a:solidFill>
                  <a:schemeClr val="tx1"/>
                </a:solidFill>
              </a:rPr>
              <a:t>p</a:t>
            </a:r>
            <a:r>
              <a:rPr lang="sl-SI" dirty="0" smtClean="0">
                <a:solidFill>
                  <a:schemeClr val="tx1"/>
                </a:solidFill>
              </a:rPr>
              <a:t>isanje</a:t>
            </a:r>
          </a:p>
          <a:p>
            <a:r>
              <a:rPr lang="sl-SI" dirty="0" smtClean="0">
                <a:solidFill>
                  <a:schemeClr val="tx1"/>
                </a:solidFill>
              </a:rPr>
              <a:t>ekskurzija v Avstrijo </a:t>
            </a:r>
          </a:p>
          <a:p>
            <a:pPr marL="114300" indent="0">
              <a:buNone/>
            </a:pPr>
            <a:r>
              <a:rPr lang="sl-SI" dirty="0" smtClean="0">
                <a:solidFill>
                  <a:schemeClr val="tx1"/>
                </a:solidFill>
              </a:rPr>
              <a:t>OCENJEVANJE ZNANJA:</a:t>
            </a:r>
          </a:p>
          <a:p>
            <a:r>
              <a:rPr lang="sl-SI" dirty="0">
                <a:solidFill>
                  <a:schemeClr val="tx1"/>
                </a:solidFill>
              </a:rPr>
              <a:t>u</a:t>
            </a:r>
            <a:r>
              <a:rPr lang="sl-SI" dirty="0" smtClean="0">
                <a:solidFill>
                  <a:schemeClr val="tx1"/>
                </a:solidFill>
              </a:rPr>
              <a:t>stna in pisna ocena v vsakem ocenjevalnem obdobju</a:t>
            </a:r>
            <a:endParaRPr lang="sl-SI" dirty="0">
              <a:solidFill>
                <a:schemeClr val="tx1"/>
              </a:solidFill>
            </a:endParaRPr>
          </a:p>
          <a:p>
            <a:endParaRPr lang="sl-SI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sl-SI" dirty="0" smtClean="0">
              <a:solidFill>
                <a:schemeClr val="tx1"/>
              </a:solidFill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122</TotalTime>
  <Words>321</Words>
  <Application>Microsoft Office PowerPoint</Application>
  <PresentationFormat>Diaprojekcija na zaslonu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Book Antiqua</vt:lpstr>
      <vt:lpstr>Century Gothic</vt:lpstr>
      <vt:lpstr>Lekarnar</vt:lpstr>
      <vt:lpstr>IZBIRNI PREDMETI  2024/2025</vt:lpstr>
      <vt:lpstr>NEMŠČINA – obvezni izbirni NI3</vt:lpstr>
      <vt:lpstr>NEMŠČINA – obvezni izbirni NI3</vt:lpstr>
      <vt:lpstr>NEMŠČINA – obvezni izbirni NI3</vt:lpstr>
      <vt:lpstr>NEMŠČINA – obvezni izbirni NI3</vt:lpstr>
      <vt:lpstr>NEMŠČINA – obvezni izbirni NI3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Mojca Pacek</cp:lastModifiedBy>
  <cp:revision>29</cp:revision>
  <dcterms:created xsi:type="dcterms:W3CDTF">2012-03-13T11:16:18Z</dcterms:created>
  <dcterms:modified xsi:type="dcterms:W3CDTF">2024-03-28T17:28:21Z</dcterms:modified>
</cp:coreProperties>
</file>