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3" r:id="rId3"/>
    <p:sldId id="264" r:id="rId4"/>
    <p:sldId id="258" r:id="rId5"/>
    <p:sldId id="259" r:id="rId6"/>
    <p:sldId id="260" r:id="rId7"/>
    <p:sldId id="262" r:id="rId8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C958-8ABD-4839-9A49-3444DCD54526}" type="datetimeFigureOut">
              <a:rPr lang="sl-SI" smtClean="0"/>
              <a:pPr/>
              <a:t>28. 03. 2024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91F-DB5B-4342-8EB5-018CE7C36E3D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Uredite slog podnaslova matrice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C958-8ABD-4839-9A49-3444DCD54526}" type="datetimeFigureOut">
              <a:rPr lang="sl-SI" smtClean="0"/>
              <a:pPr/>
              <a:t>28. 03. 2024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91F-DB5B-4342-8EB5-018CE7C36E3D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C958-8ABD-4839-9A49-3444DCD54526}" type="datetimeFigureOut">
              <a:rPr lang="sl-SI" smtClean="0"/>
              <a:pPr/>
              <a:t>28. 03. 2024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91F-DB5B-4342-8EB5-018CE7C36E3D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C958-8ABD-4839-9A49-3444DCD54526}" type="datetimeFigureOut">
              <a:rPr lang="sl-SI" smtClean="0"/>
              <a:pPr/>
              <a:t>28. 03. 2024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91F-DB5B-4342-8EB5-018CE7C36E3D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C958-8ABD-4839-9A49-3444DCD54526}" type="datetimeFigureOut">
              <a:rPr lang="sl-SI" smtClean="0"/>
              <a:pPr/>
              <a:t>28. 03. 2024</a:t>
            </a:fld>
            <a:endParaRPr lang="sl-SI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91F-DB5B-4342-8EB5-018CE7C36E3D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C958-8ABD-4839-9A49-3444DCD54526}" type="datetimeFigureOut">
              <a:rPr lang="sl-SI" smtClean="0"/>
              <a:pPr/>
              <a:t>28. 03. 2024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91F-DB5B-4342-8EB5-018CE7C36E3D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C958-8ABD-4839-9A49-3444DCD54526}" type="datetimeFigureOut">
              <a:rPr lang="sl-SI" smtClean="0"/>
              <a:pPr/>
              <a:t>28. 03. 2024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91F-DB5B-4342-8EB5-018CE7C36E3D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C958-8ABD-4839-9A49-3444DCD54526}" type="datetimeFigureOut">
              <a:rPr lang="sl-SI" smtClean="0"/>
              <a:pPr/>
              <a:t>28. 03. 2024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91F-DB5B-4342-8EB5-018CE7C36E3D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C958-8ABD-4839-9A49-3444DCD54526}" type="datetimeFigureOut">
              <a:rPr lang="sl-SI" smtClean="0"/>
              <a:pPr/>
              <a:t>28. 03. 2024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91F-DB5B-4342-8EB5-018CE7C36E3D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C958-8ABD-4839-9A49-3444DCD54526}" type="datetimeFigureOut">
              <a:rPr lang="sl-SI" smtClean="0"/>
              <a:pPr/>
              <a:t>28. 03. 2024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91F-DB5B-4342-8EB5-018CE7C36E3D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C958-8ABD-4839-9A49-3444DCD54526}" type="datetimeFigureOut">
              <a:rPr lang="sl-SI" smtClean="0"/>
              <a:pPr/>
              <a:t>28. 03. 2024</a:t>
            </a:fld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91F-DB5B-4342-8EB5-018CE7C36E3D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6031C958-8ABD-4839-9A49-3444DCD54526}" type="datetimeFigureOut">
              <a:rPr lang="sl-SI" smtClean="0"/>
              <a:pPr/>
              <a:t>28. 03. 2024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7176691F-DB5B-4342-8EB5-018CE7C36E3D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dirty="0" smtClean="0"/>
              <a:t>Osnovna šola Šmarjeta</a:t>
            </a:r>
            <a:endParaRPr lang="sl-SI" dirty="0"/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2259846" y="426041"/>
            <a:ext cx="6629400" cy="1219201"/>
          </a:xfrm>
        </p:spPr>
        <p:txBody>
          <a:bodyPr>
            <a:normAutofit fontScale="90000"/>
          </a:bodyPr>
          <a:lstStyle/>
          <a:p>
            <a:r>
              <a:rPr lang="sl-SI" dirty="0" smtClean="0"/>
              <a:t>IZBIRNI PREDMETI </a:t>
            </a:r>
            <a:br>
              <a:rPr lang="sl-SI" dirty="0" smtClean="0"/>
            </a:br>
            <a:r>
              <a:rPr lang="sl-SI" dirty="0" smtClean="0"/>
              <a:t>2024/2025</a:t>
            </a:r>
            <a:endParaRPr lang="sl-SI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49" y="11091"/>
            <a:ext cx="2160240" cy="2049102"/>
          </a:xfrm>
          <a:prstGeom prst="rect">
            <a:avLst/>
          </a:prstGeom>
        </p:spPr>
      </p:pic>
      <p:sp>
        <p:nvSpPr>
          <p:cNvPr id="5" name="Naslov 1"/>
          <p:cNvSpPr txBox="1">
            <a:spLocks/>
          </p:cNvSpPr>
          <p:nvPr/>
        </p:nvSpPr>
        <p:spPr>
          <a:xfrm>
            <a:off x="611560" y="3212976"/>
            <a:ext cx="6629400" cy="1219201"/>
          </a:xfrm>
          <a:prstGeom prst="rect">
            <a:avLst/>
          </a:prstGeom>
          <a:solidFill>
            <a:srgbClr val="B2B2B2"/>
          </a:solidFill>
        </p:spPr>
        <p:txBody>
          <a:bodyPr vert="horz" lIns="91440" tIns="45720" rIns="91440" bIns="45720" rtlCol="0" anchor="b" anchorCtr="0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 cap="all" baseline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</a:t>
            </a:r>
            <a: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</a:t>
            </a:r>
            <a: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</a:t>
            </a:r>
            <a: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Š</a:t>
            </a:r>
            <a: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Č</a:t>
            </a:r>
            <a: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</a:t>
            </a:r>
            <a: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</a:t>
            </a:r>
            <a: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 - NI2</a:t>
            </a:r>
            <a: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 </a:t>
            </a:r>
            <a: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8. r.</a:t>
            </a:r>
            <a:endParaRPr lang="sl-SI" b="1" cap="none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9987" y="2636912"/>
            <a:ext cx="979511" cy="7512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5256" y="3505573"/>
            <a:ext cx="990110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5855" y="4432177"/>
            <a:ext cx="979511" cy="6530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1803682"/>
            <a:ext cx="1656184" cy="1250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71777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solidFill>
            <a:srgbClr val="B2B2B2"/>
          </a:solidFill>
        </p:spPr>
        <p:txBody>
          <a:bodyPr/>
          <a:lstStyle/>
          <a:p>
            <a:r>
              <a:rPr lang="sl-SI" b="1" cap="none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</a:t>
            </a:r>
            <a:r>
              <a:rPr lang="sl-SI" b="1" cap="none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</a:t>
            </a:r>
            <a:r>
              <a:rPr lang="sl-SI" b="1" cap="none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</a:t>
            </a:r>
            <a:r>
              <a:rPr lang="sl-SI" b="1" cap="none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Š</a:t>
            </a:r>
            <a:r>
              <a:rPr lang="sl-SI" b="1" cap="none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Č</a:t>
            </a:r>
            <a:r>
              <a:rPr lang="sl-SI" b="1" cap="none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</a:t>
            </a:r>
            <a:r>
              <a:rPr lang="sl-SI" b="1" cap="none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</a:t>
            </a:r>
            <a:r>
              <a:rPr lang="sl-SI" b="1" cap="none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 </a:t>
            </a:r>
            <a:r>
              <a:rPr lang="sl-SI" b="1" cap="none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– </a:t>
            </a:r>
            <a: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</a:t>
            </a:r>
            <a: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</a:t>
            </a:r>
            <a: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v</a:t>
            </a:r>
            <a: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</a:t>
            </a:r>
            <a: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z</a:t>
            </a:r>
            <a: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</a:t>
            </a:r>
            <a: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 </a:t>
            </a:r>
            <a: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</a:t>
            </a:r>
            <a: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z</a:t>
            </a:r>
            <a: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</a:t>
            </a:r>
            <a: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</a:t>
            </a:r>
            <a: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</a:t>
            </a:r>
            <a: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</a:t>
            </a:r>
            <a: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 </a:t>
            </a:r>
            <a: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NI2</a:t>
            </a:r>
            <a:endParaRPr lang="sl-SI" b="1" cap="none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484712"/>
          </a:xfrm>
        </p:spPr>
        <p:txBody>
          <a:bodyPr>
            <a:normAutofit/>
          </a:bodyPr>
          <a:lstStyle/>
          <a:p>
            <a:r>
              <a:rPr lang="sl-SI" b="1" dirty="0" smtClean="0">
                <a:solidFill>
                  <a:schemeClr val="tx1"/>
                </a:solidFill>
              </a:rPr>
              <a:t>V času vse intenzivnejšega svetovnega povezovanja ima tuji jezik čedalje večji pomen tudi v vzgoji in izobraževanju. Še posebej to velja za nemščino, jezik naših sosedov Avstrijcev in ne tako oddaljenih Nemcev in Švicarjev.</a:t>
            </a:r>
          </a:p>
          <a:p>
            <a:r>
              <a:rPr lang="sl-SI" b="1" dirty="0" smtClean="0">
                <a:solidFill>
                  <a:schemeClr val="tx1"/>
                </a:solidFill>
              </a:rPr>
              <a:t>V </a:t>
            </a:r>
            <a:r>
              <a:rPr lang="sl-SI" b="1" dirty="0">
                <a:solidFill>
                  <a:schemeClr val="tx1"/>
                </a:solidFill>
              </a:rPr>
              <a:t>osnovni šoli ima nemščina kot izbirni predmet iste splošne cilje kot obvezni predmet, vendar se uresničujejo z zmanjšano intenzivnostjo in v manjšem obsegu. </a:t>
            </a:r>
          </a:p>
          <a:p>
            <a:r>
              <a:rPr lang="sl-SI" b="1" dirty="0">
                <a:solidFill>
                  <a:schemeClr val="tx1"/>
                </a:solidFill>
              </a:rPr>
              <a:t>Nemščina je po </a:t>
            </a:r>
            <a:r>
              <a:rPr lang="sl-SI" b="1" dirty="0" smtClean="0">
                <a:solidFill>
                  <a:schemeClr val="tx1"/>
                </a:solidFill>
              </a:rPr>
              <a:t>številu </a:t>
            </a:r>
            <a:r>
              <a:rPr lang="sl-SI" b="1" dirty="0">
                <a:solidFill>
                  <a:schemeClr val="tx1"/>
                </a:solidFill>
              </a:rPr>
              <a:t>govorcev najbolj razširjen materni jezik v Evropi.</a:t>
            </a:r>
          </a:p>
          <a:p>
            <a:endParaRPr lang="sl-SI" dirty="0"/>
          </a:p>
          <a:p>
            <a:pPr marL="114300" indent="0">
              <a:buNone/>
            </a:pPr>
            <a:endParaRPr lang="sl-SI" dirty="0" smtClean="0"/>
          </a:p>
        </p:txBody>
      </p:sp>
    </p:spTree>
    <p:extLst>
      <p:ext uri="{BB962C8B-B14F-4D97-AF65-F5344CB8AC3E}">
        <p14:creationId xmlns:p14="http://schemas.microsoft.com/office/powerpoint/2010/main" val="1427392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solidFill>
            <a:srgbClr val="B2B2B2"/>
          </a:solidFill>
        </p:spPr>
        <p:txBody>
          <a:bodyPr/>
          <a:lstStyle/>
          <a:p>
            <a:r>
              <a:rPr lang="sl-SI" b="1" cap="none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</a:t>
            </a:r>
            <a:r>
              <a:rPr lang="sl-SI" b="1" cap="none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</a:t>
            </a:r>
            <a:r>
              <a:rPr lang="sl-SI" b="1" cap="none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</a:t>
            </a:r>
            <a:r>
              <a:rPr lang="sl-SI" b="1" cap="none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Š</a:t>
            </a:r>
            <a:r>
              <a:rPr lang="sl-SI" b="1" cap="none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Č</a:t>
            </a:r>
            <a:r>
              <a:rPr lang="sl-SI" b="1" cap="none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</a:t>
            </a:r>
            <a:r>
              <a:rPr lang="sl-SI" b="1" cap="none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</a:t>
            </a:r>
            <a:r>
              <a:rPr lang="sl-SI" b="1" cap="none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 </a:t>
            </a:r>
            <a:r>
              <a:rPr lang="sl-SI" b="1" cap="none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– </a:t>
            </a:r>
            <a: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</a:t>
            </a:r>
            <a: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</a:t>
            </a:r>
            <a: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v</a:t>
            </a:r>
            <a: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</a:t>
            </a:r>
            <a: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z</a:t>
            </a:r>
            <a: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</a:t>
            </a:r>
            <a: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 </a:t>
            </a:r>
            <a: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</a:t>
            </a:r>
            <a: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z</a:t>
            </a:r>
            <a: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</a:t>
            </a:r>
            <a: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</a:t>
            </a:r>
            <a: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</a:t>
            </a:r>
            <a: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</a:t>
            </a:r>
            <a: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 </a:t>
            </a:r>
            <a: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NI2</a:t>
            </a:r>
            <a:endParaRPr lang="sl-SI" b="1" cap="none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l-SI" b="1" dirty="0" smtClean="0">
                <a:solidFill>
                  <a:schemeClr val="tx1"/>
                </a:solidFill>
              </a:rPr>
              <a:t>Verjamete pregovoru „VEČ JEZIKOV ZNAŠ, VEČ VELJAŠ“?</a:t>
            </a:r>
          </a:p>
          <a:p>
            <a:r>
              <a:rPr lang="sl-SI" b="1" dirty="0" smtClean="0">
                <a:solidFill>
                  <a:schemeClr val="tx1"/>
                </a:solidFill>
              </a:rPr>
              <a:t>Bi se radi naučili osnov jezika naših severnih sosedov?</a:t>
            </a:r>
          </a:p>
          <a:p>
            <a:r>
              <a:rPr lang="sl-SI" b="1" dirty="0" smtClean="0">
                <a:solidFill>
                  <a:schemeClr val="tx1"/>
                </a:solidFill>
              </a:rPr>
              <a:t>Verjamete, da je učenje drugega tujega jezika na osnovni šoli lahko zabavno, nenaporno, prilagojeno sposobnostim vsakega učenca?</a:t>
            </a:r>
          </a:p>
          <a:p>
            <a:pPr marL="114300" indent="0">
              <a:buNone/>
            </a:pPr>
            <a:r>
              <a:rPr lang="sl-SI" b="1" dirty="0" smtClean="0">
                <a:solidFill>
                  <a:srgbClr val="FF0000"/>
                </a:solidFill>
              </a:rPr>
              <a:t>Potem je izbirni predmet NEMŠČINA – IZBIRNI prava odločitev za vas. </a:t>
            </a:r>
          </a:p>
          <a:p>
            <a:pPr marL="114300" indent="0">
              <a:buNone/>
            </a:pPr>
            <a:r>
              <a:rPr lang="sl-SI" b="1" dirty="0" smtClean="0">
                <a:solidFill>
                  <a:schemeClr val="tx1"/>
                </a:solidFill>
              </a:rPr>
              <a:t>Izbira predmeta je še posebej priporočljiva za učence, ki bodo šolanje nadaljevali na gimnaziji. </a:t>
            </a:r>
            <a:endParaRPr lang="sl-SI" dirty="0" smtClean="0">
              <a:solidFill>
                <a:schemeClr val="tx1"/>
              </a:solidFill>
            </a:endParaRPr>
          </a:p>
          <a:p>
            <a:endParaRPr lang="sl-SI" dirty="0" smtClean="0"/>
          </a:p>
          <a:p>
            <a:endParaRPr lang="sl-SI" dirty="0"/>
          </a:p>
          <a:p>
            <a:pPr marL="114300" indent="0">
              <a:buNone/>
            </a:pPr>
            <a:endParaRPr lang="sl-SI" dirty="0" smtClean="0"/>
          </a:p>
        </p:txBody>
      </p:sp>
    </p:spTree>
    <p:extLst>
      <p:ext uri="{BB962C8B-B14F-4D97-AF65-F5344CB8AC3E}">
        <p14:creationId xmlns:p14="http://schemas.microsoft.com/office/powerpoint/2010/main" val="1820264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solidFill>
            <a:srgbClr val="B2B2B2"/>
          </a:solidFill>
        </p:spPr>
        <p:txBody>
          <a:bodyPr>
            <a:normAutofit/>
          </a:bodyPr>
          <a:lstStyle/>
          <a:p>
            <a:r>
              <a:rPr lang="sl-SI" b="1" cap="none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</a:t>
            </a:r>
            <a:r>
              <a:rPr lang="sl-SI" b="1" cap="none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</a:t>
            </a:r>
            <a:r>
              <a:rPr lang="sl-SI" b="1" cap="none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</a:t>
            </a:r>
            <a:r>
              <a:rPr lang="sl-SI" b="1" cap="none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Š</a:t>
            </a:r>
            <a:r>
              <a:rPr lang="sl-SI" b="1" cap="none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Č</a:t>
            </a:r>
            <a:r>
              <a:rPr lang="sl-SI" b="1" cap="none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</a:t>
            </a:r>
            <a:r>
              <a:rPr lang="sl-SI" b="1" cap="none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</a:t>
            </a:r>
            <a:r>
              <a:rPr lang="sl-SI" b="1" cap="none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 </a:t>
            </a:r>
            <a:r>
              <a:rPr lang="sl-SI" b="1" cap="none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– </a:t>
            </a:r>
            <a: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</a:t>
            </a:r>
            <a: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</a:t>
            </a:r>
            <a: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v</a:t>
            </a:r>
            <a: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</a:t>
            </a:r>
            <a: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z</a:t>
            </a:r>
            <a: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</a:t>
            </a:r>
            <a: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 </a:t>
            </a:r>
            <a: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</a:t>
            </a:r>
            <a: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z</a:t>
            </a:r>
            <a: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</a:t>
            </a:r>
            <a: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</a:t>
            </a:r>
            <a: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</a:t>
            </a:r>
            <a: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</a:t>
            </a:r>
            <a: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 </a:t>
            </a:r>
            <a: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NI2</a:t>
            </a:r>
            <a:endParaRPr lang="sl-SI" dirty="0">
              <a:solidFill>
                <a:srgbClr val="FF0000"/>
              </a:solidFill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44752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sl-SI" b="1" dirty="0">
                <a:solidFill>
                  <a:schemeClr val="tx1"/>
                </a:solidFill>
              </a:rPr>
              <a:t>ORGANIZACIJA POUKA: </a:t>
            </a:r>
            <a:endParaRPr lang="sl-SI" dirty="0">
              <a:solidFill>
                <a:schemeClr val="tx1"/>
              </a:solidFill>
            </a:endParaRPr>
          </a:p>
          <a:p>
            <a:pPr lvl="0"/>
            <a:r>
              <a:rPr lang="sl-SI" dirty="0">
                <a:solidFill>
                  <a:schemeClr val="tx1"/>
                </a:solidFill>
              </a:rPr>
              <a:t>je </a:t>
            </a:r>
            <a:r>
              <a:rPr lang="sl-SI" b="1" dirty="0" smtClean="0">
                <a:solidFill>
                  <a:schemeClr val="tx1"/>
                </a:solidFill>
              </a:rPr>
              <a:t>triletni</a:t>
            </a:r>
            <a:r>
              <a:rPr lang="sl-SI" dirty="0" smtClean="0">
                <a:solidFill>
                  <a:schemeClr val="tx1"/>
                </a:solidFill>
              </a:rPr>
              <a:t> predmet</a:t>
            </a:r>
            <a:endParaRPr lang="sl-SI" dirty="0">
              <a:solidFill>
                <a:schemeClr val="tx1"/>
              </a:solidFill>
            </a:endParaRPr>
          </a:p>
          <a:p>
            <a:pPr lvl="0"/>
            <a:r>
              <a:rPr lang="sl-SI" b="1" dirty="0" smtClean="0">
                <a:solidFill>
                  <a:schemeClr val="tx1"/>
                </a:solidFill>
              </a:rPr>
              <a:t>70 </a:t>
            </a:r>
            <a:r>
              <a:rPr lang="sl-SI" b="1" dirty="0">
                <a:solidFill>
                  <a:schemeClr val="tx1"/>
                </a:solidFill>
              </a:rPr>
              <a:t>ur letno </a:t>
            </a:r>
            <a:r>
              <a:rPr lang="sl-SI" dirty="0" smtClean="0">
                <a:solidFill>
                  <a:schemeClr val="tx1"/>
                </a:solidFill>
              </a:rPr>
              <a:t>(2 uri </a:t>
            </a:r>
            <a:r>
              <a:rPr lang="sl-SI" dirty="0">
                <a:solidFill>
                  <a:schemeClr val="tx1"/>
                </a:solidFill>
              </a:rPr>
              <a:t>tedensko</a:t>
            </a:r>
            <a:r>
              <a:rPr lang="sl-SI" dirty="0" smtClean="0">
                <a:solidFill>
                  <a:schemeClr val="tx1"/>
                </a:solidFill>
              </a:rPr>
              <a:t>).</a:t>
            </a:r>
            <a:endParaRPr lang="sl-SI" b="1" dirty="0">
              <a:solidFill>
                <a:schemeClr val="tx1"/>
              </a:solidFill>
            </a:endParaRPr>
          </a:p>
          <a:p>
            <a:pPr marL="114300" lvl="0" indent="0">
              <a:buNone/>
            </a:pPr>
            <a:r>
              <a:rPr lang="sl-SI" b="1" dirty="0" smtClean="0">
                <a:solidFill>
                  <a:schemeClr val="tx1"/>
                </a:solidFill>
              </a:rPr>
              <a:t>KOMU JE PREDMET NAMENJEN: </a:t>
            </a:r>
            <a:endParaRPr lang="sl-SI" dirty="0" smtClean="0">
              <a:solidFill>
                <a:schemeClr val="tx1"/>
              </a:solidFill>
            </a:endParaRPr>
          </a:p>
          <a:p>
            <a:pPr lvl="0"/>
            <a:r>
              <a:rPr lang="sl-SI" dirty="0">
                <a:solidFill>
                  <a:schemeClr val="tx1"/>
                </a:solidFill>
              </a:rPr>
              <a:t>u</a:t>
            </a:r>
            <a:r>
              <a:rPr lang="sl-SI" dirty="0" smtClean="0">
                <a:solidFill>
                  <a:schemeClr val="tx1"/>
                </a:solidFill>
              </a:rPr>
              <a:t>čencem sedanjega 7. razreda</a:t>
            </a:r>
            <a:endParaRPr lang="sl-SI" dirty="0">
              <a:solidFill>
                <a:schemeClr val="tx1"/>
              </a:solidFill>
            </a:endParaRPr>
          </a:p>
          <a:p>
            <a:pPr marL="114300" lvl="0" indent="0">
              <a:buNone/>
            </a:pPr>
            <a:r>
              <a:rPr lang="sl-SI" b="1" dirty="0">
                <a:solidFill>
                  <a:schemeClr val="tx1"/>
                </a:solidFill>
              </a:rPr>
              <a:t>CILJI POUKA: </a:t>
            </a:r>
          </a:p>
          <a:p>
            <a:pPr marL="114300" lvl="0" indent="0">
              <a:buNone/>
            </a:pPr>
            <a:r>
              <a:rPr lang="sl-SI" dirty="0">
                <a:solidFill>
                  <a:schemeClr val="tx1"/>
                </a:solidFill>
              </a:rPr>
              <a:t>Učenci usvojijo osnovno besedišče in spoznajo osnove slovnice, prav tako pa razvijajo tudi bralne, pisne, slušne in govorne sposobnosti. Osrednji cilj pouka nemščine je usposobiti učence za sporazumevanje v nemškem jeziku.</a:t>
            </a:r>
          </a:p>
          <a:p>
            <a:pPr marL="114300" indent="0">
              <a:buNone/>
            </a:pPr>
            <a:endParaRPr lang="sl-SI" dirty="0"/>
          </a:p>
          <a:p>
            <a:pPr marL="11430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897345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solidFill>
            <a:srgbClr val="B2B2B2"/>
          </a:solidFill>
        </p:spPr>
        <p:txBody>
          <a:bodyPr>
            <a:normAutofit/>
          </a:bodyPr>
          <a:lstStyle/>
          <a:p>
            <a:r>
              <a:rPr lang="sl-SI" b="1" cap="none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</a:t>
            </a:r>
            <a:r>
              <a:rPr lang="sl-SI" b="1" cap="none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</a:t>
            </a:r>
            <a:r>
              <a:rPr lang="sl-SI" b="1" cap="none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</a:t>
            </a:r>
            <a:r>
              <a:rPr lang="sl-SI" b="1" cap="none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Š</a:t>
            </a:r>
            <a:r>
              <a:rPr lang="sl-SI" b="1" cap="none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Č</a:t>
            </a:r>
            <a:r>
              <a:rPr lang="sl-SI" b="1" cap="none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</a:t>
            </a:r>
            <a:r>
              <a:rPr lang="sl-SI" b="1" cap="none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</a:t>
            </a:r>
            <a:r>
              <a:rPr lang="sl-SI" b="1" cap="none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 </a:t>
            </a:r>
            <a:r>
              <a:rPr lang="sl-SI" b="1" cap="none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– </a:t>
            </a:r>
            <a: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</a:t>
            </a:r>
            <a: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</a:t>
            </a:r>
            <a: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v</a:t>
            </a:r>
            <a: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</a:t>
            </a:r>
            <a: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z</a:t>
            </a:r>
            <a: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</a:t>
            </a:r>
            <a: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 </a:t>
            </a:r>
            <a: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</a:t>
            </a:r>
            <a: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z</a:t>
            </a:r>
            <a: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</a:t>
            </a:r>
            <a: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</a:t>
            </a:r>
            <a: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</a:t>
            </a:r>
            <a: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</a:t>
            </a:r>
            <a: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 </a:t>
            </a:r>
            <a: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NI2</a:t>
            </a:r>
            <a:endParaRPr lang="sl-SI" dirty="0">
              <a:solidFill>
                <a:srgbClr val="FF0000"/>
              </a:solidFill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700736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sl-SI" b="1" dirty="0" smtClean="0">
                <a:solidFill>
                  <a:schemeClr val="tx1"/>
                </a:solidFill>
              </a:rPr>
              <a:t>GRADIVO:</a:t>
            </a:r>
          </a:p>
          <a:p>
            <a:pPr marL="114300" indent="0">
              <a:buNone/>
            </a:pPr>
            <a:r>
              <a:rPr lang="sl-SI" b="1" dirty="0" err="1" smtClean="0">
                <a:solidFill>
                  <a:schemeClr val="tx1"/>
                </a:solidFill>
              </a:rPr>
              <a:t>Maximal</a:t>
            </a:r>
            <a:r>
              <a:rPr lang="sl-SI" b="1" dirty="0" smtClean="0">
                <a:solidFill>
                  <a:schemeClr val="tx1"/>
                </a:solidFill>
              </a:rPr>
              <a:t> 2</a:t>
            </a:r>
          </a:p>
          <a:p>
            <a:pPr marL="114300" indent="0">
              <a:buNone/>
            </a:pPr>
            <a:endParaRPr lang="sl-SI" sz="1800" b="1" dirty="0">
              <a:solidFill>
                <a:schemeClr val="tx1"/>
              </a:solidFill>
            </a:endParaRPr>
          </a:p>
          <a:p>
            <a:pPr marL="114300" indent="0">
              <a:buNone/>
            </a:pPr>
            <a:r>
              <a:rPr lang="sl-SI" b="1" dirty="0" smtClean="0">
                <a:solidFill>
                  <a:schemeClr val="tx1"/>
                </a:solidFill>
              </a:rPr>
              <a:t>TEME</a:t>
            </a:r>
          </a:p>
          <a:p>
            <a:pPr>
              <a:buFontTx/>
              <a:buChar char="-"/>
            </a:pPr>
            <a:r>
              <a:rPr lang="sl-SI" sz="1800" dirty="0" smtClean="0">
                <a:solidFill>
                  <a:schemeClr val="tx1"/>
                </a:solidFill>
              </a:rPr>
              <a:t>Družina, hišni ljubljenčki, poklici</a:t>
            </a:r>
          </a:p>
          <a:p>
            <a:pPr>
              <a:buFontTx/>
              <a:buChar char="-"/>
            </a:pPr>
            <a:r>
              <a:rPr lang="sl-SI" sz="1800" dirty="0" smtClean="0">
                <a:solidFill>
                  <a:schemeClr val="tx1"/>
                </a:solidFill>
              </a:rPr>
              <a:t>Stanovanje/hiša, gospodinjska opravila</a:t>
            </a:r>
          </a:p>
          <a:p>
            <a:pPr>
              <a:buFontTx/>
              <a:buChar char="-"/>
            </a:pPr>
            <a:r>
              <a:rPr lang="sl-SI" sz="1800" dirty="0" smtClean="0">
                <a:solidFill>
                  <a:schemeClr val="tx1"/>
                </a:solidFill>
              </a:rPr>
              <a:t>Potek dneva, čas, stavbe v mestu</a:t>
            </a:r>
          </a:p>
          <a:p>
            <a:pPr>
              <a:buFontTx/>
              <a:buChar char="-"/>
            </a:pPr>
            <a:r>
              <a:rPr lang="sl-SI" sz="1800" dirty="0" smtClean="0">
                <a:solidFill>
                  <a:schemeClr val="tx1"/>
                </a:solidFill>
              </a:rPr>
              <a:t>Potovanja, prevozna sredstva, opis poti</a:t>
            </a:r>
          </a:p>
          <a:p>
            <a:pPr>
              <a:buFontTx/>
              <a:buChar char="-"/>
            </a:pPr>
            <a:r>
              <a:rPr lang="sl-SI" sz="1800" dirty="0" smtClean="0">
                <a:solidFill>
                  <a:schemeClr val="tx1"/>
                </a:solidFill>
              </a:rPr>
              <a:t>Rojstni dan, prazniki in praznovanja</a:t>
            </a:r>
          </a:p>
          <a:p>
            <a:pPr>
              <a:buFontTx/>
              <a:buChar char="-"/>
            </a:pPr>
            <a:r>
              <a:rPr lang="sl-SI" sz="1800" dirty="0" smtClean="0">
                <a:solidFill>
                  <a:schemeClr val="tx1"/>
                </a:solidFill>
              </a:rPr>
              <a:t>Koledar, vreme, pretekla doživetja</a:t>
            </a:r>
          </a:p>
          <a:p>
            <a:pPr>
              <a:buFontTx/>
              <a:buChar char="-"/>
            </a:pPr>
            <a:r>
              <a:rPr lang="sl-SI" sz="1800" dirty="0" smtClean="0">
                <a:solidFill>
                  <a:schemeClr val="tx1"/>
                </a:solidFill>
              </a:rPr>
              <a:t>Nemško govoreče dežele                           </a:t>
            </a:r>
          </a:p>
          <a:p>
            <a:pPr lvl="0"/>
            <a:endParaRPr lang="sl-SI" dirty="0">
              <a:solidFill>
                <a:schemeClr val="tx1"/>
              </a:solidFill>
            </a:endParaRPr>
          </a:p>
        </p:txBody>
      </p:sp>
      <p:pic>
        <p:nvPicPr>
          <p:cNvPr id="4" name="Picture 2" descr="Maximal 2, učbenik: Claudia Brass,Elzbieta Krulak Kempisty,Giorgio Motta:  9789612718404: Učbeniki in potrebščine 2020/21 | Emka.si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2204864"/>
            <a:ext cx="2160240" cy="3296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4497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solidFill>
            <a:srgbClr val="B2B2B2"/>
          </a:solidFill>
        </p:spPr>
        <p:txBody>
          <a:bodyPr/>
          <a:lstStyle/>
          <a:p>
            <a:r>
              <a:rPr lang="sl-SI" b="1" cap="none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</a:t>
            </a:r>
            <a:r>
              <a:rPr lang="sl-SI" b="1" cap="none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</a:t>
            </a:r>
            <a:r>
              <a:rPr lang="sl-SI" b="1" cap="none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</a:t>
            </a:r>
            <a:r>
              <a:rPr lang="sl-SI" b="1" cap="none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Š</a:t>
            </a:r>
            <a:r>
              <a:rPr lang="sl-SI" b="1" cap="none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Č</a:t>
            </a:r>
            <a:r>
              <a:rPr lang="sl-SI" b="1" cap="none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</a:t>
            </a:r>
            <a:r>
              <a:rPr lang="sl-SI" b="1" cap="none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</a:t>
            </a:r>
            <a:r>
              <a:rPr lang="sl-SI" b="1" cap="none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 </a:t>
            </a:r>
            <a:r>
              <a:rPr lang="sl-SI" b="1" cap="none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– </a:t>
            </a:r>
            <a: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</a:t>
            </a:r>
            <a: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</a:t>
            </a:r>
            <a: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v</a:t>
            </a:r>
            <a: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</a:t>
            </a:r>
            <a: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z</a:t>
            </a:r>
            <a: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</a:t>
            </a:r>
            <a: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 </a:t>
            </a:r>
            <a: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</a:t>
            </a:r>
            <a: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z</a:t>
            </a:r>
            <a: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</a:t>
            </a:r>
            <a: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</a:t>
            </a:r>
            <a: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</a:t>
            </a:r>
            <a: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</a:t>
            </a:r>
            <a: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 </a:t>
            </a:r>
            <a: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NI2</a:t>
            </a:r>
            <a:endParaRPr lang="sl-SI" dirty="0">
              <a:solidFill>
                <a:srgbClr val="FF0000"/>
              </a:solidFill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sl-SI" dirty="0" smtClean="0">
                <a:solidFill>
                  <a:schemeClr val="tx1"/>
                </a:solidFill>
              </a:rPr>
              <a:t>AKTIVNOSTI PRI POUKU:</a:t>
            </a:r>
          </a:p>
          <a:p>
            <a:r>
              <a:rPr lang="sl-SI" dirty="0" smtClean="0">
                <a:solidFill>
                  <a:schemeClr val="tx1"/>
                </a:solidFill>
              </a:rPr>
              <a:t>poslušanje</a:t>
            </a:r>
          </a:p>
          <a:p>
            <a:r>
              <a:rPr lang="sl-SI" dirty="0" smtClean="0">
                <a:solidFill>
                  <a:schemeClr val="tx1"/>
                </a:solidFill>
              </a:rPr>
              <a:t>govorjenje</a:t>
            </a:r>
          </a:p>
          <a:p>
            <a:r>
              <a:rPr lang="sl-SI" dirty="0">
                <a:solidFill>
                  <a:schemeClr val="tx1"/>
                </a:solidFill>
              </a:rPr>
              <a:t>igre vlog</a:t>
            </a:r>
          </a:p>
          <a:p>
            <a:r>
              <a:rPr lang="sl-SI" dirty="0" smtClean="0">
                <a:solidFill>
                  <a:schemeClr val="tx1"/>
                </a:solidFill>
              </a:rPr>
              <a:t>ogled videoposnetkov, kratkih filmov</a:t>
            </a:r>
          </a:p>
          <a:p>
            <a:r>
              <a:rPr lang="sl-SI" dirty="0" smtClean="0">
                <a:solidFill>
                  <a:schemeClr val="tx1"/>
                </a:solidFill>
              </a:rPr>
              <a:t>družabne igre</a:t>
            </a:r>
          </a:p>
          <a:p>
            <a:r>
              <a:rPr lang="sl-SI" dirty="0" smtClean="0">
                <a:solidFill>
                  <a:schemeClr val="tx1"/>
                </a:solidFill>
              </a:rPr>
              <a:t>delo z računalnikom</a:t>
            </a:r>
          </a:p>
          <a:p>
            <a:r>
              <a:rPr lang="sl-SI" dirty="0" smtClean="0">
                <a:solidFill>
                  <a:schemeClr val="tx1"/>
                </a:solidFill>
              </a:rPr>
              <a:t>branje</a:t>
            </a:r>
            <a:endParaRPr lang="sl-SI" dirty="0">
              <a:solidFill>
                <a:schemeClr val="tx1"/>
              </a:solidFill>
            </a:endParaRPr>
          </a:p>
          <a:p>
            <a:r>
              <a:rPr lang="sl-SI" dirty="0">
                <a:solidFill>
                  <a:schemeClr val="tx1"/>
                </a:solidFill>
              </a:rPr>
              <a:t>p</a:t>
            </a:r>
            <a:r>
              <a:rPr lang="sl-SI" dirty="0" smtClean="0">
                <a:solidFill>
                  <a:schemeClr val="tx1"/>
                </a:solidFill>
              </a:rPr>
              <a:t>isanje</a:t>
            </a:r>
          </a:p>
          <a:p>
            <a:r>
              <a:rPr lang="sl-SI" smtClean="0">
                <a:solidFill>
                  <a:schemeClr val="tx1"/>
                </a:solidFill>
              </a:rPr>
              <a:t>ekskurzija </a:t>
            </a:r>
            <a:r>
              <a:rPr lang="sl-SI" dirty="0" smtClean="0">
                <a:solidFill>
                  <a:schemeClr val="tx1"/>
                </a:solidFill>
              </a:rPr>
              <a:t>v Avstrijo </a:t>
            </a:r>
          </a:p>
          <a:p>
            <a:endParaRPr lang="sl-SI" dirty="0" smtClean="0">
              <a:solidFill>
                <a:schemeClr val="tx1"/>
              </a:solidFill>
            </a:endParaRPr>
          </a:p>
          <a:p>
            <a:endParaRPr lang="sl-SI" dirty="0" smtClean="0">
              <a:solidFill>
                <a:schemeClr val="tx1"/>
              </a:solidFill>
            </a:endParaRPr>
          </a:p>
          <a:p>
            <a:pPr marL="114300" indent="0">
              <a:buNone/>
            </a:pPr>
            <a:endParaRPr lang="sl-SI" dirty="0" smtClean="0">
              <a:solidFill>
                <a:schemeClr val="tx1"/>
              </a:solidFill>
            </a:endParaRPr>
          </a:p>
          <a:p>
            <a:endParaRPr lang="sl-SI" dirty="0">
              <a:solidFill>
                <a:schemeClr val="tx1"/>
              </a:solidFill>
            </a:endParaRPr>
          </a:p>
        </p:txBody>
      </p:sp>
      <p:pic>
        <p:nvPicPr>
          <p:cNvPr id="4" name="Picture 4" descr="A&amp;O Hotel Graz Hauptbahnhof - Megab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199" y="4829387"/>
            <a:ext cx="2093119" cy="1396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10" descr="Nemščina za 4. do 9. razred (interaktivne vaje)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1905" y="3909519"/>
            <a:ext cx="1752129" cy="9198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Mein Tagesablauf - Deutsch Daf Arbeitsblatter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1752599"/>
            <a:ext cx="1877095" cy="2651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Slika 6" descr="Obrezovanje zaslona 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7" t="10095" r="2115" b="1543"/>
          <a:stretch/>
        </p:blipFill>
        <p:spPr>
          <a:xfrm>
            <a:off x="4374117" y="1742440"/>
            <a:ext cx="1992626" cy="1372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6575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solidFill>
            <a:srgbClr val="B2B2B2"/>
          </a:solidFill>
        </p:spPr>
        <p:txBody>
          <a:bodyPr/>
          <a:lstStyle/>
          <a:p>
            <a:r>
              <a:rPr lang="sl-SI" b="1" cap="none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</a:t>
            </a:r>
            <a:r>
              <a:rPr lang="sl-SI" b="1" cap="none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</a:t>
            </a:r>
            <a:r>
              <a:rPr lang="sl-SI" b="1" cap="none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</a:t>
            </a:r>
            <a:r>
              <a:rPr lang="sl-SI" b="1" cap="none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Š</a:t>
            </a:r>
            <a:r>
              <a:rPr lang="sl-SI" b="1" cap="none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Č</a:t>
            </a:r>
            <a:r>
              <a:rPr lang="sl-SI" b="1" cap="none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</a:t>
            </a:r>
            <a:r>
              <a:rPr lang="sl-SI" b="1" cap="none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</a:t>
            </a:r>
            <a:r>
              <a:rPr lang="sl-SI" b="1" cap="none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 </a:t>
            </a:r>
            <a:r>
              <a:rPr lang="sl-SI" b="1" cap="none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– </a:t>
            </a:r>
            <a: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</a:t>
            </a:r>
            <a: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</a:t>
            </a:r>
            <a: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v</a:t>
            </a:r>
            <a: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</a:t>
            </a:r>
            <a: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z</a:t>
            </a:r>
            <a: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</a:t>
            </a:r>
            <a: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 </a:t>
            </a:r>
            <a: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</a:t>
            </a:r>
            <a: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z</a:t>
            </a:r>
            <a: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</a:t>
            </a:r>
            <a: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</a:t>
            </a:r>
            <a: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</a:t>
            </a:r>
            <a: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</a:t>
            </a:r>
            <a: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 </a:t>
            </a:r>
            <a: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NI2</a:t>
            </a:r>
            <a:endParaRPr lang="sl-SI" dirty="0">
              <a:solidFill>
                <a:srgbClr val="FF0000"/>
              </a:solidFill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sl-SI" dirty="0" smtClean="0">
                <a:solidFill>
                  <a:schemeClr val="tx1"/>
                </a:solidFill>
              </a:rPr>
              <a:t>OCENJEVANJE ZNANJA:</a:t>
            </a:r>
          </a:p>
          <a:p>
            <a:r>
              <a:rPr lang="sl-SI" dirty="0">
                <a:solidFill>
                  <a:schemeClr val="tx1"/>
                </a:solidFill>
              </a:rPr>
              <a:t>d</a:t>
            </a:r>
            <a:r>
              <a:rPr lang="sl-SI" dirty="0" smtClean="0">
                <a:solidFill>
                  <a:schemeClr val="tx1"/>
                </a:solidFill>
              </a:rPr>
              <a:t>ve ustni oceni (govorni nastop, spraševanje ob ocenjevalnem listu)</a:t>
            </a:r>
          </a:p>
          <a:p>
            <a:r>
              <a:rPr lang="sl-SI" dirty="0" smtClean="0">
                <a:solidFill>
                  <a:schemeClr val="tx1"/>
                </a:solidFill>
              </a:rPr>
              <a:t>dve pisni oceni (preizkus znanja)</a:t>
            </a:r>
          </a:p>
          <a:p>
            <a:pPr marL="114300" indent="0">
              <a:buNone/>
            </a:pPr>
            <a:endParaRPr lang="sl-SI" dirty="0" smtClean="0">
              <a:solidFill>
                <a:schemeClr val="tx1"/>
              </a:solidFill>
            </a:endParaRPr>
          </a:p>
          <a:p>
            <a:endParaRPr lang="sl-SI" dirty="0">
              <a:solidFill>
                <a:schemeClr val="tx1"/>
              </a:solidFill>
            </a:endParaRPr>
          </a:p>
        </p:txBody>
      </p:sp>
      <p:pic>
        <p:nvPicPr>
          <p:cNvPr id="4" name="Slika 3" descr="Obrezovanje zaslona 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3614260"/>
            <a:ext cx="3312368" cy="2816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0628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ekarnar">
  <a:themeElements>
    <a:clrScheme name="Lekarnar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Lekarnar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Lekarnar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129</TotalTime>
  <Words>340</Words>
  <Application>Microsoft Office PowerPoint</Application>
  <PresentationFormat>Diaprojekcija na zaslonu (4:3)</PresentationFormat>
  <Paragraphs>51</Paragraphs>
  <Slides>7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7</vt:i4>
      </vt:variant>
    </vt:vector>
  </HeadingPairs>
  <TitlesOfParts>
    <vt:vector size="11" baseType="lpstr">
      <vt:lpstr>Arial</vt:lpstr>
      <vt:lpstr>Book Antiqua</vt:lpstr>
      <vt:lpstr>Century Gothic</vt:lpstr>
      <vt:lpstr>Lekarnar</vt:lpstr>
      <vt:lpstr>IZBIRNI PREDMETI  2024/2025</vt:lpstr>
      <vt:lpstr>NEMŠČINA – obvezni izbirni NI2</vt:lpstr>
      <vt:lpstr>NEMŠČINA – obvezni izbirni NI2</vt:lpstr>
      <vt:lpstr>NEMŠČINA – obvezni izbirni NI2</vt:lpstr>
      <vt:lpstr>NEMŠČINA – obvezni izbirni NI2</vt:lpstr>
      <vt:lpstr>NEMŠČINA – obvezni izbirni NI2</vt:lpstr>
      <vt:lpstr>NEMŠČINA – obvezni izbirni NI2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IZBIRNI PREDMETI 2012/2013 IME PREDMETA</dc:title>
  <dc:creator>knjižko</dc:creator>
  <cp:lastModifiedBy>Mojca Pacek</cp:lastModifiedBy>
  <cp:revision>37</cp:revision>
  <dcterms:created xsi:type="dcterms:W3CDTF">2012-03-13T11:16:18Z</dcterms:created>
  <dcterms:modified xsi:type="dcterms:W3CDTF">2024-03-28T17:27:55Z</dcterms:modified>
</cp:coreProperties>
</file>