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2024/2025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  <a:solidFill>
            <a:srgbClr val="B2B2B2"/>
          </a:solidFill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- NI2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r.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87" y="2636912"/>
            <a:ext cx="979511" cy="7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56" y="3505573"/>
            <a:ext cx="99011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855" y="4432177"/>
            <a:ext cx="979511" cy="65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03682"/>
            <a:ext cx="1656184" cy="125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84712"/>
          </a:xfrm>
        </p:spPr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tx1"/>
                </a:solidFill>
              </a:rPr>
              <a:t>V času vse intenzivnejšega svetovnega povezovanja ima tuji jezik čedalje večji pomen tudi v vzgoji in izobraževanju. Še posebej to velja za nemščino, jezik naših sosedov Avstrijcev in ne tako oddaljenih Nemcev in Švicarjev.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V </a:t>
            </a:r>
            <a:r>
              <a:rPr lang="sl-SI" b="1" dirty="0">
                <a:solidFill>
                  <a:schemeClr val="tx1"/>
                </a:solidFill>
              </a:rPr>
              <a:t>osnovni šoli ima nemščina kot izbirni predmet iste splošne cilje kot obvezni predmet, vendar se uresničujejo z zmanjšano intenzivnostjo in v manjšem obsegu. </a:t>
            </a:r>
          </a:p>
          <a:p>
            <a:r>
              <a:rPr lang="sl-SI" b="1" dirty="0">
                <a:solidFill>
                  <a:schemeClr val="tx1"/>
                </a:solidFill>
              </a:rPr>
              <a:t>Nemščina je po </a:t>
            </a:r>
            <a:r>
              <a:rPr lang="sl-SI" b="1" dirty="0" smtClean="0">
                <a:solidFill>
                  <a:schemeClr val="tx1"/>
                </a:solidFill>
              </a:rPr>
              <a:t>številu </a:t>
            </a:r>
            <a:r>
              <a:rPr lang="sl-SI" b="1" dirty="0">
                <a:solidFill>
                  <a:schemeClr val="tx1"/>
                </a:solidFill>
              </a:rPr>
              <a:t>govorcev najbolj razširjen materni jezik v Evropi.</a:t>
            </a:r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4273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 smtClean="0">
                <a:solidFill>
                  <a:schemeClr val="tx1"/>
                </a:solidFill>
              </a:rPr>
              <a:t>Verjamete pregovoru „VEČ JEZIKOV ZNAŠ, VEČ VELJAŠ“?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Bi se radi naučili osnov jezika naših severnih sosedov?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Verjamete, da je učenje drugega tujega jezika na osnovni šoli lahko zabavno, nenaporno, prilagojeno sposobnostim vsakega učenca?</a:t>
            </a:r>
          </a:p>
          <a:p>
            <a:pPr marL="11430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Potem je izbirni predmet NEMŠČINA – IZBIRNI prava odločitev za vas. </a:t>
            </a:r>
          </a:p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Izbira predmeta je še posebej priporočljiva za učence, ki bodo šolanje nadaljevali na gimnaziji. 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8202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>
                <a:solidFill>
                  <a:schemeClr val="tx1"/>
                </a:solidFill>
              </a:rPr>
              <a:t>ORGANIZACIJA POUKA: 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je </a:t>
            </a:r>
            <a:r>
              <a:rPr lang="sl-SI" b="1" dirty="0" smtClean="0">
                <a:solidFill>
                  <a:schemeClr val="tx1"/>
                </a:solidFill>
              </a:rPr>
              <a:t>triletni</a:t>
            </a:r>
            <a:r>
              <a:rPr lang="sl-SI" dirty="0" smtClean="0">
                <a:solidFill>
                  <a:schemeClr val="tx1"/>
                </a:solidFill>
              </a:rPr>
              <a:t> predmet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b="1" dirty="0" smtClean="0">
                <a:solidFill>
                  <a:schemeClr val="tx1"/>
                </a:solidFill>
              </a:rPr>
              <a:t>70 </a:t>
            </a:r>
            <a:r>
              <a:rPr lang="sl-SI" b="1" dirty="0">
                <a:solidFill>
                  <a:schemeClr val="tx1"/>
                </a:solidFill>
              </a:rPr>
              <a:t>ur letno </a:t>
            </a:r>
            <a:r>
              <a:rPr lang="sl-SI" dirty="0" smtClean="0">
                <a:solidFill>
                  <a:schemeClr val="tx1"/>
                </a:solidFill>
              </a:rPr>
              <a:t>(2 uri </a:t>
            </a:r>
            <a:r>
              <a:rPr lang="sl-SI" dirty="0">
                <a:solidFill>
                  <a:schemeClr val="tx1"/>
                </a:solidFill>
              </a:rPr>
              <a:t>tedensko</a:t>
            </a:r>
            <a:r>
              <a:rPr lang="sl-SI" dirty="0" smtClean="0">
                <a:solidFill>
                  <a:schemeClr val="tx1"/>
                </a:solidFill>
              </a:rPr>
              <a:t>).</a:t>
            </a:r>
            <a:endParaRPr lang="sl-SI" b="1" dirty="0">
              <a:solidFill>
                <a:schemeClr val="tx1"/>
              </a:solidFill>
            </a:endParaRPr>
          </a:p>
          <a:p>
            <a:pPr marL="114300" lvl="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KOMU JE PREDMET NAMENJEN: 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čencem sedanjega 7. razreda</a:t>
            </a:r>
            <a:endParaRPr lang="sl-SI" dirty="0">
              <a:solidFill>
                <a:schemeClr val="tx1"/>
              </a:solidFill>
            </a:endParaRPr>
          </a:p>
          <a:p>
            <a:pPr marL="114300" lvl="0" indent="0">
              <a:buNone/>
            </a:pPr>
            <a:r>
              <a:rPr lang="sl-SI" b="1" dirty="0">
                <a:solidFill>
                  <a:schemeClr val="tx1"/>
                </a:solidFill>
              </a:rPr>
              <a:t>CILJI POUKA: </a:t>
            </a:r>
          </a:p>
          <a:p>
            <a:pPr marL="114300" lvl="0" indent="0">
              <a:buNone/>
            </a:pPr>
            <a:r>
              <a:rPr lang="sl-SI" dirty="0">
                <a:solidFill>
                  <a:schemeClr val="tx1"/>
                </a:solidFill>
              </a:rPr>
              <a:t>Učenci usvojijo osnovno besedišče in spoznajo osnove slovnice, prav tako pa razvijajo tudi bralne, pisne, slušne in govorne sposobnosti. Osrednji cilj pouka nemščine je usposobiti učence za sporazumevanje v nemškem jeziku.</a:t>
            </a:r>
          </a:p>
          <a:p>
            <a:pPr marL="114300" indent="0">
              <a:buNone/>
            </a:pP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GRADIVO:</a:t>
            </a:r>
          </a:p>
          <a:p>
            <a:pPr marL="114300" indent="0">
              <a:buNone/>
            </a:pPr>
            <a:r>
              <a:rPr lang="sl-SI" b="1" dirty="0" err="1" smtClean="0">
                <a:solidFill>
                  <a:schemeClr val="tx1"/>
                </a:solidFill>
              </a:rPr>
              <a:t>Maximal</a:t>
            </a:r>
            <a:r>
              <a:rPr lang="sl-SI" b="1" dirty="0" smtClean="0">
                <a:solidFill>
                  <a:schemeClr val="tx1"/>
                </a:solidFill>
              </a:rPr>
              <a:t> 2</a:t>
            </a:r>
          </a:p>
          <a:p>
            <a:pPr marL="114300" indent="0">
              <a:buNone/>
            </a:pPr>
            <a:endParaRPr lang="sl-SI" sz="18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TEME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Družina, hišni ljubljenčki, poklici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Stanovanje/hiša, gospodinjska opravila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Potek dneva, čas, stavbe v mestu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Potovanja, prevozna sredstva, opis poti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Rojstni dan, prazniki in praznovanja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Koledar, vreme, pretekla doživetja</a:t>
            </a:r>
          </a:p>
          <a:p>
            <a:pPr>
              <a:buFontTx/>
              <a:buChar char="-"/>
            </a:pPr>
            <a:r>
              <a:rPr lang="sl-SI" sz="1800" dirty="0" smtClean="0">
                <a:solidFill>
                  <a:schemeClr val="tx1"/>
                </a:solidFill>
              </a:rPr>
              <a:t>Nemško govoreče dežele                           </a:t>
            </a:r>
          </a:p>
          <a:p>
            <a:pPr lvl="0"/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4" name="Picture 2" descr="Maximal 2, učbenik: Claudia Brass,Elzbieta Krulak Kempisty,Giorgio Motta:  9789612718404: Učbeniki in potrebščine 2020/21 | Emka.s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4864"/>
            <a:ext cx="2160240" cy="329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AKTIVNOSTI PRI POUKU: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poslušanje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govorjenje</a:t>
            </a:r>
          </a:p>
          <a:p>
            <a:r>
              <a:rPr lang="sl-SI" dirty="0">
                <a:solidFill>
                  <a:schemeClr val="tx1"/>
                </a:solidFill>
              </a:rPr>
              <a:t>igre vlog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ogled videoposnetkov, kratkih filmov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družabne igre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delo z računalnikom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branje</a:t>
            </a:r>
            <a:endParaRPr lang="sl-SI" dirty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</a:rPr>
              <a:t>p</a:t>
            </a:r>
            <a:r>
              <a:rPr lang="sl-SI" dirty="0" smtClean="0">
                <a:solidFill>
                  <a:schemeClr val="tx1"/>
                </a:solidFill>
              </a:rPr>
              <a:t>isanje</a:t>
            </a:r>
          </a:p>
          <a:p>
            <a:r>
              <a:rPr lang="sl-SI" smtClean="0">
                <a:solidFill>
                  <a:schemeClr val="tx1"/>
                </a:solidFill>
              </a:rPr>
              <a:t>ekskurzija </a:t>
            </a:r>
            <a:r>
              <a:rPr lang="sl-SI" dirty="0" smtClean="0">
                <a:solidFill>
                  <a:schemeClr val="tx1"/>
                </a:solidFill>
              </a:rPr>
              <a:t>v Avstrijo </a:t>
            </a:r>
          </a:p>
          <a:p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4" name="Picture 4" descr="A&amp;O Hotel Graz Hauptbahnhof - Mega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4829387"/>
            <a:ext cx="2093119" cy="139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Nemščina za 4. do 9. razred (interaktivne vaje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905" y="3909519"/>
            <a:ext cx="1752129" cy="91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ein Tagesablauf - Deutsch Daf Arbeitsblatt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52599"/>
            <a:ext cx="1877095" cy="265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Slika 6" descr="Obrezovanje zaslona 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" t="10095" r="2115" b="1543"/>
          <a:stretch/>
        </p:blipFill>
        <p:spPr>
          <a:xfrm>
            <a:off x="4374117" y="1742440"/>
            <a:ext cx="1992626" cy="137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NI2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OCENJEVANJE ZNANJA:</a:t>
            </a:r>
          </a:p>
          <a:p>
            <a:r>
              <a:rPr lang="sl-SI" dirty="0">
                <a:solidFill>
                  <a:schemeClr val="tx1"/>
                </a:solidFill>
              </a:rPr>
              <a:t>d</a:t>
            </a:r>
            <a:r>
              <a:rPr lang="sl-SI" dirty="0" smtClean="0">
                <a:solidFill>
                  <a:schemeClr val="tx1"/>
                </a:solidFill>
              </a:rPr>
              <a:t>ve ustni oceni (govorni nastop, spraševanje ob ocenjevalnem listu)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dve pisni oceni (preizkus znanja)</a:t>
            </a:r>
          </a:p>
          <a:p>
            <a:pPr marL="11430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4" name="Slika 3" descr="Obrezovanje zaslona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14260"/>
            <a:ext cx="3312368" cy="281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129</TotalTime>
  <Words>340</Words>
  <Application>Microsoft Office PowerPoint</Application>
  <PresentationFormat>Diaprojekcija na zaslonu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Book Antiqua</vt:lpstr>
      <vt:lpstr>Century Gothic</vt:lpstr>
      <vt:lpstr>Lekarnar</vt:lpstr>
      <vt:lpstr>IZBIRNI PREDMETI  2024/2025</vt:lpstr>
      <vt:lpstr>NEMŠČINA – obvezni izbirni NI2</vt:lpstr>
      <vt:lpstr>NEMŠČINA – obvezni izbirni NI2</vt:lpstr>
      <vt:lpstr>NEMŠČINA – obvezni izbirni NI2</vt:lpstr>
      <vt:lpstr>NEMŠČINA – obvezni izbirni NI2</vt:lpstr>
      <vt:lpstr>NEMŠČINA – obvezni izbirni NI2</vt:lpstr>
      <vt:lpstr>NEMŠČINA – obvezni izbirni NI2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Mojca Pacek</cp:lastModifiedBy>
  <cp:revision>37</cp:revision>
  <dcterms:created xsi:type="dcterms:W3CDTF">2012-03-13T11:16:18Z</dcterms:created>
  <dcterms:modified xsi:type="dcterms:W3CDTF">2024-03-28T17:27:55Z</dcterms:modified>
</cp:coreProperties>
</file>