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Osnovna šola Šmarjeta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59846" y="426041"/>
            <a:ext cx="6629400" cy="121920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IZBIRNI PREDMETI </a:t>
            </a:r>
            <a:br>
              <a:rPr lang="sl-SI" dirty="0" smtClean="0"/>
            </a:br>
            <a:r>
              <a:rPr lang="sl-SI" dirty="0" smtClean="0"/>
              <a:t>2024/2025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" y="11091"/>
            <a:ext cx="2160240" cy="2049102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560" y="3505573"/>
            <a:ext cx="6629400" cy="926604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b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NI1 – 7. r. </a:t>
            </a:r>
            <a:endParaRPr lang="sl-SI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87" y="2636912"/>
            <a:ext cx="979511" cy="75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6" y="3505573"/>
            <a:ext cx="99011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55" y="4432177"/>
            <a:ext cx="979511" cy="65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84" y="1829215"/>
            <a:ext cx="2169790" cy="13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/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NI1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l-SI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V času vse intenzivnejšega svetovnega povezovanja ima tuji jezik čedalje večji pomen tudi v vzgoji in izobraževanju. Še posebej to velja za nemščino, jezik naših sosedov Avstrijcev in ne tako oddaljenih Nemcev in Švicarjev.</a:t>
            </a:r>
          </a:p>
          <a:p>
            <a:r>
              <a:rPr lang="sl-SI" b="1" dirty="0">
                <a:solidFill>
                  <a:schemeClr val="tx1"/>
                </a:solidFill>
              </a:rPr>
              <a:t>V osnovni šoli ima nemščina kot izbirni predmet iste splošne cilje kot obvezni predmet, vendar se uresničujejo z zmanjšano intenzivnostjo in v manjšem obsegu. </a:t>
            </a:r>
          </a:p>
          <a:p>
            <a:r>
              <a:rPr lang="sl-SI" b="1" dirty="0">
                <a:solidFill>
                  <a:schemeClr val="tx1"/>
                </a:solidFill>
              </a:rPr>
              <a:t>Nemščina je po številu govorcev najbolj razširjen materni jezik v Evropi.</a:t>
            </a:r>
          </a:p>
          <a:p>
            <a:endParaRPr lang="sl-SI" dirty="0"/>
          </a:p>
          <a:p>
            <a:pPr marL="11430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770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/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NI1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l-SI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 smtClean="0">
                <a:solidFill>
                  <a:schemeClr val="tx1"/>
                </a:solidFill>
              </a:rPr>
              <a:t>Verjamete pregovoru „VEČ JEZIKOV ZNAŠ, VEČ VELJAŠ“?</a:t>
            </a:r>
          </a:p>
          <a:p>
            <a:r>
              <a:rPr lang="sl-SI" b="1" dirty="0" smtClean="0">
                <a:solidFill>
                  <a:schemeClr val="tx1"/>
                </a:solidFill>
              </a:rPr>
              <a:t>Bi se radi naučili osnov jezika naših severnih sosedov?</a:t>
            </a:r>
          </a:p>
          <a:p>
            <a:r>
              <a:rPr lang="sl-SI" b="1" dirty="0" smtClean="0">
                <a:solidFill>
                  <a:schemeClr val="tx1"/>
                </a:solidFill>
              </a:rPr>
              <a:t>Verjamete, da je učenje drugega tujega jezika na osnovni šoli lahko zabavno, nenaporno, prilagojeno sposobnostim vsakega učenca?</a:t>
            </a:r>
          </a:p>
          <a:p>
            <a:pPr marL="11430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Potem je izbirni predmet NEMŠČINA – OBVEZNI IZBIRNI prava odločitev za vas. </a:t>
            </a:r>
          </a:p>
          <a:p>
            <a:pPr marL="11430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Izbira predmeta je še posebej priporočljiva za učence, ki bodo šolanje nadaljevali v srednješolskim programih, v katerih se bodo učili nemščino.  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/>
          </a:p>
          <a:p>
            <a:endParaRPr lang="sl-SI" dirty="0"/>
          </a:p>
          <a:p>
            <a:pPr marL="11430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2007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>
            <a:normAutofit/>
          </a:bodyPr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NI1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b="1" dirty="0">
                <a:solidFill>
                  <a:schemeClr val="tx1"/>
                </a:solidFill>
              </a:rPr>
              <a:t>ORGANIZACIJA POUKA: </a:t>
            </a:r>
            <a:endParaRPr lang="sl-SI" dirty="0">
              <a:solidFill>
                <a:schemeClr val="tx1"/>
              </a:solidFill>
            </a:endParaRPr>
          </a:p>
          <a:p>
            <a:pPr lvl="0"/>
            <a:r>
              <a:rPr lang="sl-SI" dirty="0">
                <a:solidFill>
                  <a:schemeClr val="tx1"/>
                </a:solidFill>
              </a:rPr>
              <a:t>je </a:t>
            </a:r>
            <a:r>
              <a:rPr lang="sl-SI" b="1" dirty="0" smtClean="0">
                <a:solidFill>
                  <a:schemeClr val="tx1"/>
                </a:solidFill>
              </a:rPr>
              <a:t>triletni</a:t>
            </a:r>
            <a:r>
              <a:rPr lang="sl-SI" dirty="0" smtClean="0">
                <a:solidFill>
                  <a:schemeClr val="tx1"/>
                </a:solidFill>
              </a:rPr>
              <a:t> predmet,</a:t>
            </a:r>
            <a:endParaRPr lang="sl-SI" dirty="0">
              <a:solidFill>
                <a:schemeClr val="tx1"/>
              </a:solidFill>
            </a:endParaRPr>
          </a:p>
          <a:p>
            <a:pPr lvl="0"/>
            <a:r>
              <a:rPr lang="sl-SI" dirty="0" smtClean="0">
                <a:solidFill>
                  <a:schemeClr val="tx1"/>
                </a:solidFill>
              </a:rPr>
              <a:t>z učenjem se lahko nadaljuje v 8. in 9. razredu,</a:t>
            </a:r>
          </a:p>
          <a:p>
            <a:pPr lvl="0"/>
            <a:r>
              <a:rPr lang="sl-SI" b="1" dirty="0" smtClean="0">
                <a:solidFill>
                  <a:schemeClr val="tx1"/>
                </a:solidFill>
              </a:rPr>
              <a:t>70 </a:t>
            </a:r>
            <a:r>
              <a:rPr lang="sl-SI" b="1" dirty="0">
                <a:solidFill>
                  <a:schemeClr val="tx1"/>
                </a:solidFill>
              </a:rPr>
              <a:t>ur letno </a:t>
            </a:r>
            <a:r>
              <a:rPr lang="sl-SI" dirty="0" smtClean="0">
                <a:solidFill>
                  <a:schemeClr val="tx1"/>
                </a:solidFill>
              </a:rPr>
              <a:t>(2 uri </a:t>
            </a:r>
            <a:r>
              <a:rPr lang="sl-SI" dirty="0">
                <a:solidFill>
                  <a:schemeClr val="tx1"/>
                </a:solidFill>
              </a:rPr>
              <a:t>tedensko</a:t>
            </a:r>
            <a:r>
              <a:rPr lang="sl-SI" dirty="0" smtClean="0">
                <a:solidFill>
                  <a:schemeClr val="tx1"/>
                </a:solidFill>
              </a:rPr>
              <a:t>).</a:t>
            </a:r>
          </a:p>
          <a:p>
            <a:pPr marL="114300" lvl="0" indent="0">
              <a:buNone/>
            </a:pPr>
            <a:r>
              <a:rPr lang="sl-SI" sz="2000" b="1" dirty="0" smtClean="0">
                <a:solidFill>
                  <a:schemeClr val="tx1"/>
                </a:solidFill>
              </a:rPr>
              <a:t>KOMU JE POUK NAMENJEN: </a:t>
            </a:r>
          </a:p>
          <a:p>
            <a:pPr lvl="0"/>
            <a:r>
              <a:rPr lang="sl-SI" sz="2000" dirty="0">
                <a:solidFill>
                  <a:schemeClr val="tx1"/>
                </a:solidFill>
              </a:rPr>
              <a:t>u</a:t>
            </a:r>
            <a:r>
              <a:rPr lang="sl-SI" sz="2000" dirty="0" smtClean="0">
                <a:solidFill>
                  <a:schemeClr val="tx1"/>
                </a:solidFill>
              </a:rPr>
              <a:t>čencem, ki so obiskovali NIP NEM v 6. razredu </a:t>
            </a:r>
            <a:r>
              <a:rPr lang="sl-SI" sz="1600" dirty="0" smtClean="0">
                <a:solidFill>
                  <a:schemeClr val="tx1"/>
                </a:solidFill>
              </a:rPr>
              <a:t>(poglobitev že osvojenega znanja, nove teme, večji poudarek na slovnici)</a:t>
            </a:r>
            <a:r>
              <a:rPr lang="sl-SI" sz="2000" dirty="0" smtClean="0">
                <a:solidFill>
                  <a:schemeClr val="tx1"/>
                </a:solidFill>
              </a:rPr>
              <a:t>,</a:t>
            </a:r>
          </a:p>
          <a:p>
            <a:pPr lvl="0"/>
            <a:r>
              <a:rPr lang="sl-SI" sz="2000" dirty="0">
                <a:solidFill>
                  <a:schemeClr val="tx1"/>
                </a:solidFill>
              </a:rPr>
              <a:t>l</a:t>
            </a:r>
            <a:r>
              <a:rPr lang="sl-SI" sz="2000" dirty="0" smtClean="0">
                <a:solidFill>
                  <a:schemeClr val="tx1"/>
                </a:solidFill>
              </a:rPr>
              <a:t>ahko tudi začetnikom, saj bo pouk potekal diferencirano. </a:t>
            </a:r>
          </a:p>
          <a:p>
            <a:pPr marL="114300" lvl="0" indent="0">
              <a:buNone/>
            </a:pPr>
            <a:r>
              <a:rPr lang="sl-SI" sz="2000" b="1" dirty="0">
                <a:solidFill>
                  <a:schemeClr val="tx1"/>
                </a:solidFill>
              </a:rPr>
              <a:t>CILJI POUKA: </a:t>
            </a:r>
          </a:p>
          <a:p>
            <a:pPr marL="114300" lvl="0" indent="0">
              <a:buNone/>
            </a:pPr>
            <a:r>
              <a:rPr lang="sl-SI" sz="2000" dirty="0">
                <a:solidFill>
                  <a:schemeClr val="tx1"/>
                </a:solidFill>
              </a:rPr>
              <a:t>Učenci usvojijo osnovno besedišče in spoznajo osnove slovnice, prav tako pa razvijajo tudi bralne, pisne, slušne in govorne sposobnosti. Osrednji cilj pouka nemščine je usposobiti učence za sporazumevanje v nemškem jeziku.</a:t>
            </a:r>
            <a:endParaRPr lang="sl-SI" sz="2000" dirty="0"/>
          </a:p>
          <a:p>
            <a:pPr marL="114300" lv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sl-SI" dirty="0"/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73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>
            <a:normAutofit/>
          </a:bodyPr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NI1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GRADIVO:</a:t>
            </a:r>
          </a:p>
          <a:p>
            <a:pPr marL="114300" indent="0">
              <a:buNone/>
            </a:pPr>
            <a:r>
              <a:rPr lang="sl-SI" b="1" dirty="0" err="1" smtClean="0">
                <a:solidFill>
                  <a:schemeClr val="tx1"/>
                </a:solidFill>
              </a:rPr>
              <a:t>Maximal</a:t>
            </a:r>
            <a:r>
              <a:rPr lang="sl-SI" b="1" dirty="0" smtClean="0">
                <a:solidFill>
                  <a:schemeClr val="tx1"/>
                </a:solidFill>
              </a:rPr>
              <a:t> 1</a:t>
            </a:r>
          </a:p>
          <a:p>
            <a:pPr marL="114300" lvl="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TEME:</a:t>
            </a:r>
            <a:r>
              <a:rPr lang="sl-SI" sz="2800" dirty="0" smtClean="0">
                <a:solidFill>
                  <a:schemeClr val="tx1"/>
                </a:solidFill>
              </a:rPr>
              <a:t> 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Osebna predstavitev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Zanimanje, hobiji, prosti čas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Države in jeziki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Šola in pouk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Opis predmetov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Hrana in pijača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Nemško govoreče dežele</a:t>
            </a:r>
          </a:p>
          <a:p>
            <a:pPr lvl="0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5" name="Slika 4" descr="Rezultat iskanja slik za maximal 1 rokus klet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11">
            <a:off x="5456989" y="2124480"/>
            <a:ext cx="2766525" cy="350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4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/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NI1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7007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AKTIVNOSTI PRI POUKU: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poslušanje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govorjenje</a:t>
            </a:r>
          </a:p>
          <a:p>
            <a:r>
              <a:rPr lang="sl-SI" dirty="0">
                <a:solidFill>
                  <a:schemeClr val="tx1"/>
                </a:solidFill>
              </a:rPr>
              <a:t>igre vlog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ogled videoposnetkov, kratkih filmov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družabne igre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delo z računalnikom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branje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isanje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ekskurzija v Avstrijo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Picture 10" descr="Nemščina za 4. do 9. razred (interaktivne vaj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1752129" cy="9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&amp;O Hotel Graz Hauptbahnhof - Megab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60" y="4897046"/>
            <a:ext cx="2093119" cy="13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sen und trinken online pdf activit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4341" r="3541" b="4163"/>
          <a:stretch/>
        </p:blipFill>
        <p:spPr bwMode="auto">
          <a:xfrm>
            <a:off x="6664844" y="1856529"/>
            <a:ext cx="20303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10011"/>
            <a:ext cx="2304256" cy="16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/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NI1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sl-SI" dirty="0">
                <a:solidFill>
                  <a:schemeClr val="tx1"/>
                </a:solidFill>
              </a:rPr>
              <a:t>OCENJEVANJE ZNANJA:</a:t>
            </a:r>
          </a:p>
          <a:p>
            <a:r>
              <a:rPr lang="sl-SI" dirty="0">
                <a:solidFill>
                  <a:schemeClr val="tx1"/>
                </a:solidFill>
              </a:rPr>
              <a:t>dve ustni oceni (govorni nastop, spraševanje ob ocenjevalnem listu)</a:t>
            </a:r>
          </a:p>
          <a:p>
            <a:r>
              <a:rPr lang="sl-SI" dirty="0">
                <a:solidFill>
                  <a:schemeClr val="tx1"/>
                </a:solidFill>
              </a:rPr>
              <a:t>dve pisni oceni (preizkus znanja)</a:t>
            </a:r>
          </a:p>
          <a:p>
            <a:pPr marL="11430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57833"/>
            <a:ext cx="3447500" cy="26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arnar">
  <a:themeElements>
    <a:clrScheme name="Lekarna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arna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arna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121</TotalTime>
  <Words>378</Words>
  <Application>Microsoft Office PowerPoint</Application>
  <PresentationFormat>Diaprojekcija na zaslonu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Century Gothic</vt:lpstr>
      <vt:lpstr>Lekarnar</vt:lpstr>
      <vt:lpstr>IZBIRNI PREDMETI  2024/2025</vt:lpstr>
      <vt:lpstr>NEMŠČINA – obvezni izbirni NI1 </vt:lpstr>
      <vt:lpstr>NEMŠČINA – obvezni izbirni NI1 </vt:lpstr>
      <vt:lpstr>NEMŠČINA – obvezni izbirni NI1 </vt:lpstr>
      <vt:lpstr>NEMŠČINA – obvezni izbirni NI1 </vt:lpstr>
      <vt:lpstr>NEMŠČINA – obvezni izbirni NI1 </vt:lpstr>
      <vt:lpstr>NEMŠČINA – obvezni izbirni NI1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2012/2013 IME PREDMETA</dc:title>
  <dc:creator>knjižko</dc:creator>
  <cp:lastModifiedBy>Mojca Pacek</cp:lastModifiedBy>
  <cp:revision>29</cp:revision>
  <dcterms:created xsi:type="dcterms:W3CDTF">2012-03-13T11:16:18Z</dcterms:created>
  <dcterms:modified xsi:type="dcterms:W3CDTF">2024-03-28T17:27:15Z</dcterms:modified>
</cp:coreProperties>
</file>