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2024/2025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388115"/>
            <a:ext cx="6629400" cy="1044062"/>
          </a:xfrm>
          <a:prstGeom prst="rect">
            <a:avLst/>
          </a:prstGeom>
          <a:solidFill>
            <a:srgbClr val="B2B2B2"/>
          </a:solidFill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NIP 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A, 7.–9. r.  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87" y="2636912"/>
            <a:ext cx="979511" cy="7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256" y="3505573"/>
            <a:ext cx="99011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855" y="4432177"/>
            <a:ext cx="979511" cy="65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84" y="1829215"/>
            <a:ext cx="2169790" cy="134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 fontScale="90000"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b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NIP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 7–9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tx1"/>
                </a:solidFill>
              </a:rPr>
              <a:t>V </a:t>
            </a:r>
            <a:r>
              <a:rPr lang="sl-SI" b="1" dirty="0">
                <a:solidFill>
                  <a:schemeClr val="tx1"/>
                </a:solidFill>
              </a:rPr>
              <a:t>času vse intenzivnejšega svetovnega povezovanja ima tuji jezik čedalje večji pomen tudi v vzgoji in izobraževanju. Še posebej to velja za nemščino, jezik naših sosedov Avstrijcev in ne tako oddaljenih Nemcev in Švicarjev.</a:t>
            </a:r>
          </a:p>
          <a:p>
            <a:r>
              <a:rPr lang="sl-SI" b="1" dirty="0">
                <a:solidFill>
                  <a:schemeClr val="tx1"/>
                </a:solidFill>
              </a:rPr>
              <a:t>V osnovni šoli ima nemščina kot izbirni predmet iste splošne cilje kot obvezni predmet, vendar se uresničujejo z zmanjšano intenzivnostjo in v manjšem obsegu. </a:t>
            </a:r>
          </a:p>
          <a:p>
            <a:r>
              <a:rPr lang="sl-SI" b="1" dirty="0">
                <a:solidFill>
                  <a:schemeClr val="tx1"/>
                </a:solidFill>
              </a:rPr>
              <a:t>Nemščina je po številu govorcev najbolj razširjen materni jezik v Evropi.</a:t>
            </a:r>
          </a:p>
          <a:p>
            <a:endParaRPr lang="sl-SI" dirty="0" smtClean="0"/>
          </a:p>
          <a:p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 fontScale="90000"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b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NIP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 7–9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 smtClean="0">
                <a:solidFill>
                  <a:schemeClr val="tx1"/>
                </a:solidFill>
              </a:rPr>
              <a:t>Verjamete pregovoru „VEČ JEZIKOV ZNAŠ, VEČ VELJAŠ“?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Bi se radi naučili osnov jezika naših severnih sosedov?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Verjamete, da je učenje drugega tujega jezika na osnovni šoli lahko zabavno, nenaporno, prilagojeno sposobnostim vsakega učenca?</a:t>
            </a:r>
          </a:p>
          <a:p>
            <a:pPr marL="11430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Potem je izbirni predmet NEMŠČINA – NEOBVEZNI IZBIRNI prava odločitev za vas. </a:t>
            </a:r>
          </a:p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Izbira predmeta je še posebej priporočljiva za učence, ki bodo šolanje nadaljevali na gimnaziji. 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  <a:p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53557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 fontScale="90000"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b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NIP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 7–9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b="1" dirty="0">
                <a:solidFill>
                  <a:schemeClr val="tx1"/>
                </a:solidFill>
              </a:rPr>
              <a:t>ORGANIZACIJA POUKA: 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dirty="0">
                <a:solidFill>
                  <a:schemeClr val="tx1"/>
                </a:solidFill>
              </a:rPr>
              <a:t>je </a:t>
            </a:r>
            <a:r>
              <a:rPr lang="sl-SI" b="1" dirty="0" smtClean="0">
                <a:solidFill>
                  <a:schemeClr val="tx1"/>
                </a:solidFill>
              </a:rPr>
              <a:t>triletni</a:t>
            </a:r>
            <a:r>
              <a:rPr lang="sl-SI" dirty="0" smtClean="0">
                <a:solidFill>
                  <a:schemeClr val="tx1"/>
                </a:solidFill>
              </a:rPr>
              <a:t> predmet,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dirty="0" smtClean="0">
                <a:solidFill>
                  <a:schemeClr val="tx1"/>
                </a:solidFill>
              </a:rPr>
              <a:t>z učenjem se lahko nadaljuje v 8. in 9. razredu,</a:t>
            </a:r>
          </a:p>
          <a:p>
            <a:pPr lvl="0"/>
            <a:r>
              <a:rPr lang="sl-SI" b="1" dirty="0" smtClean="0">
                <a:solidFill>
                  <a:schemeClr val="tx1"/>
                </a:solidFill>
              </a:rPr>
              <a:t>70 </a:t>
            </a:r>
            <a:r>
              <a:rPr lang="sl-SI" b="1" dirty="0">
                <a:solidFill>
                  <a:schemeClr val="tx1"/>
                </a:solidFill>
              </a:rPr>
              <a:t>ur letno </a:t>
            </a:r>
            <a:r>
              <a:rPr lang="sl-SI" dirty="0" smtClean="0">
                <a:solidFill>
                  <a:schemeClr val="tx1"/>
                </a:solidFill>
              </a:rPr>
              <a:t>(2 uri </a:t>
            </a:r>
            <a:r>
              <a:rPr lang="sl-SI" dirty="0">
                <a:solidFill>
                  <a:schemeClr val="tx1"/>
                </a:solidFill>
              </a:rPr>
              <a:t>tedensko).</a:t>
            </a:r>
          </a:p>
          <a:p>
            <a:pPr marL="114300" indent="0">
              <a:buNone/>
            </a:pPr>
            <a:endParaRPr lang="sl-SI" dirty="0"/>
          </a:p>
          <a:p>
            <a:pPr marL="114300" lvl="0" indent="0">
              <a:buNone/>
            </a:pPr>
            <a:r>
              <a:rPr lang="sl-SI" b="1" dirty="0">
                <a:solidFill>
                  <a:schemeClr val="tx1"/>
                </a:solidFill>
              </a:rPr>
              <a:t>KOMU JE POUK NAMENJEN: </a:t>
            </a:r>
          </a:p>
          <a:p>
            <a:pPr lvl="0"/>
            <a:r>
              <a:rPr lang="sl-SI" dirty="0">
                <a:solidFill>
                  <a:schemeClr val="tx1"/>
                </a:solidFill>
              </a:rPr>
              <a:t>u</a:t>
            </a:r>
            <a:r>
              <a:rPr lang="sl-SI" dirty="0" smtClean="0">
                <a:solidFill>
                  <a:schemeClr val="tx1"/>
                </a:solidFill>
              </a:rPr>
              <a:t>čencem začetnikom pri učenju nemščine, ki bodo izbrali že dva obvezna izbirna predmeta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 fontScale="90000"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b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NIP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 7–9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VSEBINA in GRADIVO:</a:t>
            </a:r>
          </a:p>
          <a:p>
            <a:pPr marL="114300" indent="0">
              <a:buNone/>
            </a:pPr>
            <a:r>
              <a:rPr lang="sl-SI" b="1" dirty="0" err="1" smtClean="0">
                <a:solidFill>
                  <a:schemeClr val="tx1"/>
                </a:solidFill>
              </a:rPr>
              <a:t>Maximal</a:t>
            </a:r>
            <a:r>
              <a:rPr lang="sl-SI" b="1" dirty="0" smtClean="0">
                <a:solidFill>
                  <a:schemeClr val="tx1"/>
                </a:solidFill>
              </a:rPr>
              <a:t> 1</a:t>
            </a:r>
          </a:p>
          <a:p>
            <a:pPr marL="114300" lvl="0" indent="0">
              <a:buNone/>
            </a:pPr>
            <a:r>
              <a:rPr lang="sl-SI" b="1" dirty="0">
                <a:solidFill>
                  <a:schemeClr val="tx1"/>
                </a:solidFill>
              </a:rPr>
              <a:t>TEME:</a:t>
            </a:r>
            <a:r>
              <a:rPr lang="sl-SI" sz="3600" dirty="0">
                <a:solidFill>
                  <a:schemeClr val="tx1"/>
                </a:solidFill>
              </a:rPr>
              <a:t> 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Osebna predstavitev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Zanimanje, hobiji, prosti čas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Države in jeziki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Šola in pouk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Opis predmetov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Hrana in pijača</a:t>
            </a:r>
          </a:p>
          <a:p>
            <a:pPr lvl="0"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Nemško govoreče dežele</a:t>
            </a:r>
          </a:p>
          <a:p>
            <a:pPr lvl="0"/>
            <a:endParaRPr lang="sl-SI" sz="2800" dirty="0" smtClean="0">
              <a:solidFill>
                <a:schemeClr val="tx1"/>
              </a:solidFill>
            </a:endParaRPr>
          </a:p>
          <a:p>
            <a:pPr lvl="0"/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5" name="Slika 4" descr="Rezultat iskanja slik za maximal 1 rokus klet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0611">
            <a:off x="5456989" y="2124480"/>
            <a:ext cx="2766525" cy="3501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 fontScale="90000"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b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NIP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 7–9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AKTIVNOSTI PRI POUKU: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poslušanje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govorjenje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petje</a:t>
            </a:r>
          </a:p>
          <a:p>
            <a:r>
              <a:rPr lang="sl-SI" dirty="0">
                <a:solidFill>
                  <a:schemeClr val="tx1"/>
                </a:solidFill>
              </a:rPr>
              <a:t>o</a:t>
            </a:r>
            <a:r>
              <a:rPr lang="sl-SI" dirty="0" smtClean="0">
                <a:solidFill>
                  <a:schemeClr val="tx1"/>
                </a:solidFill>
              </a:rPr>
              <a:t>gled videoposnetkov, kratkih filmov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igre vlog</a:t>
            </a:r>
          </a:p>
          <a:p>
            <a:r>
              <a:rPr lang="sl-SI" dirty="0">
                <a:solidFill>
                  <a:schemeClr val="tx1"/>
                </a:solidFill>
              </a:rPr>
              <a:t>d</a:t>
            </a:r>
            <a:r>
              <a:rPr lang="sl-SI" dirty="0" smtClean="0">
                <a:solidFill>
                  <a:schemeClr val="tx1"/>
                </a:solidFill>
              </a:rPr>
              <a:t>ružabne igre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risanje</a:t>
            </a:r>
          </a:p>
          <a:p>
            <a:r>
              <a:rPr lang="sl-SI" dirty="0">
                <a:solidFill>
                  <a:schemeClr val="tx1"/>
                </a:solidFill>
              </a:rPr>
              <a:t>d</a:t>
            </a:r>
            <a:r>
              <a:rPr lang="sl-SI" dirty="0" smtClean="0">
                <a:solidFill>
                  <a:schemeClr val="tx1"/>
                </a:solidFill>
              </a:rPr>
              <a:t>elo za računalnikom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branje</a:t>
            </a:r>
            <a:endParaRPr lang="sl-SI" dirty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</a:rPr>
              <a:t>p</a:t>
            </a:r>
            <a:r>
              <a:rPr lang="sl-SI" dirty="0" smtClean="0">
                <a:solidFill>
                  <a:schemeClr val="tx1"/>
                </a:solidFill>
              </a:rPr>
              <a:t>isanje</a:t>
            </a:r>
          </a:p>
          <a:p>
            <a:r>
              <a:rPr lang="sl-SI" dirty="0">
                <a:solidFill>
                  <a:schemeClr val="tx1"/>
                </a:solidFill>
              </a:rPr>
              <a:t>e</a:t>
            </a:r>
            <a:r>
              <a:rPr lang="sl-SI" dirty="0" smtClean="0">
                <a:solidFill>
                  <a:schemeClr val="tx1"/>
                </a:solidFill>
              </a:rPr>
              <a:t>kskurzija v Avstrijo </a:t>
            </a:r>
          </a:p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OCENJEVANJE ZNANJA:</a:t>
            </a:r>
          </a:p>
          <a:p>
            <a:r>
              <a:rPr lang="sl-SI" dirty="0">
                <a:solidFill>
                  <a:schemeClr val="tx1"/>
                </a:solidFill>
              </a:rPr>
              <a:t>u</a:t>
            </a:r>
            <a:r>
              <a:rPr lang="sl-SI" dirty="0" smtClean="0">
                <a:solidFill>
                  <a:schemeClr val="tx1"/>
                </a:solidFill>
              </a:rPr>
              <a:t>stna in pisna ocena v vsakem ocenjevalnem obdobju</a:t>
            </a:r>
            <a:endParaRPr lang="sl-SI" dirty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99</TotalTime>
  <Words>292</Words>
  <Application>Microsoft Office PowerPoint</Application>
  <PresentationFormat>Diaprojekcija na zaslonu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Book Antiqua</vt:lpstr>
      <vt:lpstr>Century Gothic</vt:lpstr>
      <vt:lpstr>Lekarnar</vt:lpstr>
      <vt:lpstr>IZBIRNI PREDMETI  2024/2025</vt:lpstr>
      <vt:lpstr>NEMŠČINA – neobvezni izbirni  NIP nem 7–9</vt:lpstr>
      <vt:lpstr>NEMŠČINA – neobvezni izbirni  NIP nem 7–9</vt:lpstr>
      <vt:lpstr>NEMŠČINA – neobvezni izbirni  NIP nem 7–9 </vt:lpstr>
      <vt:lpstr>NEMŠČINA – neobvezni izbirni  NIP nem 7–9 </vt:lpstr>
      <vt:lpstr>NEMŠČINA – neobvezni izbirni  NIP nem 7–9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Mojca Pacek</cp:lastModifiedBy>
  <cp:revision>25</cp:revision>
  <dcterms:created xsi:type="dcterms:W3CDTF">2012-03-13T11:16:18Z</dcterms:created>
  <dcterms:modified xsi:type="dcterms:W3CDTF">2024-03-28T17:26:21Z</dcterms:modified>
</cp:coreProperties>
</file>