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31C958-8ABD-4839-9A49-3444DCD54526}" type="datetimeFigureOut">
              <a:rPr lang="sl-SI" smtClean="0"/>
              <a:pPr/>
              <a:t>28. 03. 2024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76691F-DB5B-4342-8EB5-018CE7C36E3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Osnovna šola Šmarjeta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59846" y="426041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IZBIRNI PREDMETI </a:t>
            </a:r>
            <a:br>
              <a:rPr lang="sl-SI" dirty="0" smtClean="0"/>
            </a:br>
            <a:r>
              <a:rPr lang="sl-SI" dirty="0" smtClean="0"/>
              <a:t>2024/2025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" y="11091"/>
            <a:ext cx="2160240" cy="204910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560" y="3212976"/>
            <a:ext cx="6629400" cy="1219201"/>
          </a:xfrm>
          <a:prstGeom prst="rect">
            <a:avLst/>
          </a:prstGeom>
          <a:solidFill>
            <a:srgbClr val="B2B2B2"/>
          </a:solidFill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i,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.-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</a:t>
            </a:r>
            <a:endParaRPr lang="sl-SI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87" y="2636912"/>
            <a:ext cx="979511" cy="75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3505573"/>
            <a:ext cx="99011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5" y="4432177"/>
            <a:ext cx="979511" cy="6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ch Spreche Deutsch Stock Vektor Art und mehr Bilder von Deutsche Flagge -  i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56476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endParaRPr lang="sl-SI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Verjamete pregovoru „VEČ JEZIKOV ZNAŠ, VEČ VELJAŠ“?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Bi se radi naučili osnov jezika naših severnih sosedov?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Verjamete, da je učenje drugega tujega jezika na osnovni šoli lahko zabavno, nenaporno, prilagojeno sposobnostim vsakega učenca?</a:t>
            </a:r>
          </a:p>
          <a:p>
            <a:pPr marL="11430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Potem je izbirni predmet NEMŠČINA – IZBIRNI prava odločitev za vas. </a:t>
            </a:r>
          </a:p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Izbira predmeta je še posebej priporočljiva za učence, ki bodo šolanje nadaljevali na gimnaziji. 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/>
          </a:p>
          <a:p>
            <a:endParaRPr lang="sl-SI" dirty="0"/>
          </a:p>
          <a:p>
            <a:pPr marL="11430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77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l-SI" b="1" dirty="0">
                <a:solidFill>
                  <a:schemeClr val="tx1"/>
                </a:solidFill>
              </a:rPr>
              <a:t>ORGANIZACIJA POUKA: </a:t>
            </a:r>
            <a:endParaRPr lang="sl-SI" dirty="0">
              <a:solidFill>
                <a:schemeClr val="tx1"/>
              </a:solidFill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</a:rPr>
              <a:t>je predmet, ki se začne poučevati v 4. razredu,</a:t>
            </a:r>
            <a:endParaRPr lang="sl-SI" dirty="0">
              <a:solidFill>
                <a:schemeClr val="tx1"/>
              </a:solidFill>
            </a:endParaRPr>
          </a:p>
          <a:p>
            <a:pPr lvl="0"/>
            <a:r>
              <a:rPr lang="sl-SI" dirty="0" smtClean="0">
                <a:solidFill>
                  <a:schemeClr val="tx1"/>
                </a:solidFill>
              </a:rPr>
              <a:t>z učenjem je smiselno nadaljevati do 9. razreda,</a:t>
            </a:r>
          </a:p>
          <a:p>
            <a:pPr lvl="0"/>
            <a:r>
              <a:rPr lang="sl-SI" b="1" dirty="0" smtClean="0">
                <a:solidFill>
                  <a:schemeClr val="tx1"/>
                </a:solidFill>
              </a:rPr>
              <a:t>70 </a:t>
            </a:r>
            <a:r>
              <a:rPr lang="sl-SI" b="1" dirty="0">
                <a:solidFill>
                  <a:schemeClr val="tx1"/>
                </a:solidFill>
              </a:rPr>
              <a:t>ur letno </a:t>
            </a:r>
            <a:r>
              <a:rPr lang="sl-SI" dirty="0" smtClean="0">
                <a:solidFill>
                  <a:schemeClr val="tx1"/>
                </a:solidFill>
              </a:rPr>
              <a:t>(2 uri </a:t>
            </a:r>
            <a:r>
              <a:rPr lang="sl-SI" dirty="0">
                <a:solidFill>
                  <a:schemeClr val="tx1"/>
                </a:solidFill>
              </a:rPr>
              <a:t>tedensko).</a:t>
            </a:r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</p:txBody>
      </p:sp>
      <p:pic>
        <p:nvPicPr>
          <p:cNvPr id="2056" name="Picture 8" descr="Pin on Bilder mit Vokabular D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1323"/>
            <a:ext cx="4139952" cy="31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>
            <a:normAutofit/>
          </a:bodyPr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l-SI" sz="2800" dirty="0" smtClean="0">
              <a:solidFill>
                <a:schemeClr val="tx1"/>
              </a:solidFill>
            </a:endParaRPr>
          </a:p>
          <a:p>
            <a:pPr lvl="0"/>
            <a:endParaRPr lang="sl-SI" sz="2800" dirty="0" smtClean="0">
              <a:solidFill>
                <a:schemeClr val="tx1"/>
              </a:solidFill>
            </a:endParaRPr>
          </a:p>
          <a:p>
            <a:pPr lvl="0"/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33786"/>
              </p:ext>
            </p:extLst>
          </p:nvPr>
        </p:nvGraphicFramePr>
        <p:xfrm>
          <a:off x="457200" y="408372"/>
          <a:ext cx="8229600" cy="6049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531">
                  <a:extLst>
                    <a:ext uri="{9D8B030D-6E8A-4147-A177-3AD203B41FA5}">
                      <a16:colId xmlns:a16="http://schemas.microsoft.com/office/drawing/2014/main" val="938483619"/>
                    </a:ext>
                  </a:extLst>
                </a:gridCol>
                <a:gridCol w="2221341">
                  <a:extLst>
                    <a:ext uri="{9D8B030D-6E8A-4147-A177-3AD203B41FA5}">
                      <a16:colId xmlns:a16="http://schemas.microsoft.com/office/drawing/2014/main" val="877679862"/>
                    </a:ext>
                  </a:extLst>
                </a:gridCol>
                <a:gridCol w="2073252">
                  <a:extLst>
                    <a:ext uri="{9D8B030D-6E8A-4147-A177-3AD203B41FA5}">
                      <a16:colId xmlns:a16="http://schemas.microsoft.com/office/drawing/2014/main" val="559252843"/>
                    </a:ext>
                  </a:extLst>
                </a:gridCol>
                <a:gridCol w="2443476">
                  <a:extLst>
                    <a:ext uri="{9D8B030D-6E8A-4147-A177-3AD203B41FA5}">
                      <a16:colId xmlns:a16="http://schemas.microsoft.com/office/drawing/2014/main" val="2386399728"/>
                    </a:ext>
                  </a:extLst>
                </a:gridCol>
              </a:tblGrid>
              <a:tr h="1780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UČNI SKLOP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VSEBINE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06040"/>
                  </a:ext>
                </a:extLst>
              </a:tr>
              <a:tr h="17807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highlight>
                            <a:srgbClr val="FFFF00"/>
                          </a:highlight>
                        </a:rPr>
                        <a:t>4. razred – 1. leto učenja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highlight>
                            <a:srgbClr val="00FF00"/>
                          </a:highlight>
                        </a:rPr>
                        <a:t>5. razred - 2. leto učenja</a:t>
                      </a:r>
                      <a:r>
                        <a:rPr lang="sl-SI" sz="10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highlight>
                            <a:srgbClr val="00FFFF"/>
                          </a:highlight>
                        </a:rPr>
                        <a:t>6. razred - 3. leto učenja</a:t>
                      </a:r>
                      <a:r>
                        <a:rPr lang="sl-SI" sz="1000">
                          <a:effectLst/>
                        </a:rPr>
                        <a:t> 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4007322182"/>
                  </a:ext>
                </a:extLst>
              </a:tr>
              <a:tr h="34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Predstavim se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abeceda, znani germanizmi, ime in priimek, pozdravi, števila do 12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ime in priimek, opis osebe, pogovor o osebi, števila do 100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dialogi o osebni predstavitvi, opis sebe in tretje osebe, števila do 1000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791166826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Moj dom (družina in prijatelji)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ožjih družinskih članov, števila do 20, starost, osebna izkaznica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širših družinskih članov, vprašanja o družinskih članih, opis družine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dialogi o družinskih članih, opis družine (telesne in značajske lastnosti družinskih članov)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1418417820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Življenjsko okolje 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živali, barve, osnovni pridevniki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novih živali, opis živali, poimenovanja naravnih enot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moja, najljubša žival, stavbe v mestu, poklici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4007459246"/>
                  </a:ext>
                </a:extLst>
              </a:tr>
              <a:tr h="89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Šola in pouk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poimenovanja šolskih potrebščin, pohištva in osnovne dejavnosti pri pouku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dodatna poimenovanja potrebščin in pohištva, poimenovanje šolskih prostorov, učnih predmetov in osnovne dejavnosti pri pouku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pogovor o urniku (katera ura, koliko predmetov, najljubši predmet, dejavnosti),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opis šole in učilnice 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388490010"/>
                  </a:ext>
                </a:extLst>
              </a:tr>
              <a:tr h="34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Koledar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dnevi v tednu, meseci, letni časi 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ura, vremenski pojavi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značilnosti letnih časov, časovne enote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2107959760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Vsakdan in prosti čas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poimenovanja igrač, osnovne vsakodnevne dejavnosti  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vsakodnevnih dejavnosti in hobijev,  pogovor o veščinah 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dodatna poimenovanja vsakodnevnih dejavnosti in hobijev, opis vsakodnevnih dejavnosti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63509967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Hrana in pijača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poimenovanja osnovne hrane in pijače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dodatna poimenovanja hrane in pijače, pogovor v restavraciji, obroki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priprava jedilnika, pogovor v restavraciji, nakupovanje, recept za pripravo hrane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3318225933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Oblačila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poimenovanja osnovnih oblačil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dodatna poimenovanja oblačil, izražanje mnenja o oblačilih, nakupovanje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nakupovanje oblačil, opis oblačil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3588957953"/>
                  </a:ext>
                </a:extLst>
              </a:tr>
              <a:tr h="39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Skrb za zdravje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poimenovanja osnovnih delov telesa, občutja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dodatna poimenovanja delov telesa, občutij, bolezni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zdravo in nezdravo,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pri zdravniku, v lekarni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3964506879"/>
                  </a:ext>
                </a:extLst>
              </a:tr>
              <a:tr h="53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Slovenija in nemško govoreče dežele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poimenovanja nemško govorečih dežel, kraj bivanja, ekskurzija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glavna mesta, zastave, tipične značilnosti, ekskurzija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naravna in kulturna dediščina, ekskurzija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445455331"/>
                  </a:ext>
                </a:extLst>
              </a:tr>
              <a:tr h="52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2060"/>
                          </a:solidFill>
                          <a:effectLst/>
                        </a:rPr>
                        <a:t>Prazniki in praznovanja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zabava za rojstni dan, božič in novo leto, pustovanje, velika noč 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zabava za rojstni dan, božič in novo leto, pustovanje, velika noč</a:t>
                      </a:r>
                      <a:endParaRPr lang="sl-SI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zabava za rojstni dan, božič in novo leto, pustovanje, velika noč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21" marR="32721" marT="0" marB="0"/>
                </a:tc>
                <a:extLst>
                  <a:ext uri="{0D108BD9-81ED-4DB2-BD59-A6C34878D82A}">
                    <a16:rowId xmlns:a16="http://schemas.microsoft.com/office/drawing/2014/main" val="282745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AKTIVNOSTI PRI POUKU: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poslušanje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govorjenje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petje</a:t>
            </a:r>
          </a:p>
          <a:p>
            <a:r>
              <a:rPr lang="sl-SI" dirty="0">
                <a:solidFill>
                  <a:schemeClr val="tx1"/>
                </a:solidFill>
              </a:rPr>
              <a:t>o</a:t>
            </a:r>
            <a:r>
              <a:rPr lang="sl-SI" dirty="0" smtClean="0">
                <a:solidFill>
                  <a:schemeClr val="tx1"/>
                </a:solidFill>
              </a:rPr>
              <a:t>gled videoposnetkov, kratkih filmov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igre vlog</a:t>
            </a:r>
          </a:p>
          <a:p>
            <a:r>
              <a:rPr lang="sl-SI" dirty="0">
                <a:solidFill>
                  <a:schemeClr val="tx1"/>
                </a:solidFill>
              </a:rPr>
              <a:t>d</a:t>
            </a:r>
            <a:r>
              <a:rPr lang="sl-SI" dirty="0" smtClean="0">
                <a:solidFill>
                  <a:schemeClr val="tx1"/>
                </a:solidFill>
              </a:rPr>
              <a:t>ružabne igre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delo za računalnikom in tablico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branje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isanje</a:t>
            </a:r>
          </a:p>
          <a:p>
            <a:r>
              <a:rPr lang="sl-SI" dirty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poznavanje nemško govorečih dežel</a:t>
            </a:r>
          </a:p>
          <a:p>
            <a:r>
              <a:rPr lang="sl-SI" dirty="0">
                <a:solidFill>
                  <a:schemeClr val="tx1"/>
                </a:solidFill>
              </a:rPr>
              <a:t>e</a:t>
            </a:r>
            <a:r>
              <a:rPr lang="sl-SI" dirty="0" smtClean="0">
                <a:solidFill>
                  <a:schemeClr val="tx1"/>
                </a:solidFill>
              </a:rPr>
              <a:t>kskurzija v Avstrijo</a:t>
            </a:r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28800"/>
            <a:ext cx="2116359" cy="1659535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69" y="1628800"/>
            <a:ext cx="2679072" cy="1596396"/>
          </a:xfrm>
          <a:prstGeom prst="rect">
            <a:avLst/>
          </a:prstGeom>
        </p:spPr>
      </p:pic>
      <p:pic>
        <p:nvPicPr>
          <p:cNvPr id="6" name="Picture 10" descr="Nemščina za 4. do 9. razred (interaktivne vaj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32" y="3465818"/>
            <a:ext cx="2015594" cy="10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&amp;O Hotel Graz Hauptbahnhof - Megab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22" y="4765600"/>
            <a:ext cx="2093119" cy="13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B2B2B2"/>
          </a:solidFill>
        </p:spPr>
        <p:txBody>
          <a:bodyPr/>
          <a:lstStyle/>
          <a:p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sl-SI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sl-SI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OCENJEVANJE ZNANJA: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2 ustni oceni 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2 pisni oceni </a:t>
            </a:r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38972"/>
            <a:ext cx="4256771" cy="2158517"/>
          </a:xfrm>
          <a:prstGeom prst="rect">
            <a:avLst/>
          </a:prstGeom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922"/>
          <a:stretch/>
        </p:blipFill>
        <p:spPr>
          <a:xfrm>
            <a:off x="3923928" y="2510936"/>
            <a:ext cx="4464496" cy="14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158</TotalTime>
  <Words>572</Words>
  <Application>Microsoft Office PowerPoint</Application>
  <PresentationFormat>Diaprojekcija na zaslonu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Century Gothic</vt:lpstr>
      <vt:lpstr>Times New Roman</vt:lpstr>
      <vt:lpstr>Lekarnar</vt:lpstr>
      <vt:lpstr>IZBIRNI PREDMETI  2024/2025</vt:lpstr>
      <vt:lpstr>NEMŠČINA – neobvezni izbirni </vt:lpstr>
      <vt:lpstr>NEMŠČINA – neobvezni izbirni </vt:lpstr>
      <vt:lpstr>NEMŠČINA – neobvezni izbirni </vt:lpstr>
      <vt:lpstr>NEMŠČINA – neobvezni izbirni </vt:lpstr>
      <vt:lpstr>NEMŠČINA – neobvezni izbirni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Mojca Pacek</cp:lastModifiedBy>
  <cp:revision>27</cp:revision>
  <dcterms:created xsi:type="dcterms:W3CDTF">2012-03-13T11:16:18Z</dcterms:created>
  <dcterms:modified xsi:type="dcterms:W3CDTF">2024-03-28T17:28:59Z</dcterms:modified>
</cp:coreProperties>
</file>