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00000"/>
    <a:srgbClr val="99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5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9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8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B236-9A50-4470-999C-7A08FF73819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8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49292" y="1713082"/>
            <a:ext cx="59211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800" b="1" dirty="0">
                <a:solidFill>
                  <a:srgbClr val="800000"/>
                </a:solidFill>
              </a:rPr>
              <a:t>LIKOVNO SNOVANJE 3</a:t>
            </a:r>
          </a:p>
          <a:p>
            <a:endParaRPr lang="sl-SI" sz="2000" b="1" dirty="0">
              <a:solidFill>
                <a:srgbClr val="993366"/>
              </a:solidFill>
            </a:endParaRPr>
          </a:p>
          <a:p>
            <a:r>
              <a:rPr lang="sl-SI" sz="2000" b="1" dirty="0"/>
              <a:t> 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CILJI PREDMETA </a:t>
            </a:r>
          </a:p>
          <a:p>
            <a:endParaRPr lang="sl-SI" sz="2000" b="1" dirty="0"/>
          </a:p>
          <a:p>
            <a:pPr lvl="0"/>
            <a:r>
              <a:rPr lang="sl-SI" sz="2000" b="1" dirty="0"/>
              <a:t> </a:t>
            </a:r>
            <a:r>
              <a:rPr lang="sl-SI" sz="2000" dirty="0"/>
              <a:t>Učenci razvijajo zmožnost opazovanja, predstavljivosti   in likovne domišljije,  se seznanjajo z likovnimi izrazili in se usposabljajo za njihovo samostojno uporabo,</a:t>
            </a:r>
            <a:endParaRPr lang="en-US" sz="2000" dirty="0"/>
          </a:p>
          <a:p>
            <a:pPr lvl="0"/>
            <a:r>
              <a:rPr lang="sl-SI" sz="2000" dirty="0"/>
              <a:t> razvijajo motorične spretnosti ob rokovanju z  različnimi materiali in orodji,  bogatijo emocionalne, socialne in estetske  osebnostne kvalitete,</a:t>
            </a:r>
            <a:endParaRPr lang="en-US" sz="2000" dirty="0"/>
          </a:p>
          <a:p>
            <a:pPr lvl="0"/>
            <a:r>
              <a:rPr lang="sl-SI" sz="2000" dirty="0"/>
              <a:t> razvijajo čut za lepo,</a:t>
            </a:r>
            <a:endParaRPr lang="en-US" sz="2000" dirty="0"/>
          </a:p>
          <a:p>
            <a:pPr lvl="0"/>
            <a:r>
              <a:rPr lang="sl-SI" sz="2000" dirty="0"/>
              <a:t> razvijajo odnos do likovnih stvaritev in do likovne  kulturne dediščine,</a:t>
            </a:r>
            <a:endParaRPr lang="en-US" sz="2000" dirty="0"/>
          </a:p>
          <a:p>
            <a:pPr lvl="0"/>
            <a:r>
              <a:rPr lang="sl-SI" sz="2000" dirty="0"/>
              <a:t> razvijajo pozitivni odnos do dela.</a:t>
            </a:r>
            <a:r>
              <a:rPr lang="sl-SI" sz="2000" i="1" dirty="0"/>
              <a:t> </a:t>
            </a:r>
            <a:endParaRPr lang="en-US" sz="2000" dirty="0"/>
          </a:p>
        </p:txBody>
      </p:sp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36F9F382-E3CA-485C-980D-F4B7D5343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64784"/>
              </p:ext>
            </p:extLst>
          </p:nvPr>
        </p:nvGraphicFramePr>
        <p:xfrm>
          <a:off x="323528" y="93908"/>
          <a:ext cx="1936374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3" imgW="1188000" imgH="984960" progId="Word.Picture.8">
                  <p:embed/>
                </p:oleObj>
              </mc:Choice>
              <mc:Fallback>
                <p:oleObj name="Picture" r:id="rId3" imgW="1188000" imgH="984960" progId="Word.Picture.8">
                  <p:embed/>
                  <p:pic>
                    <p:nvPicPr>
                      <p:cNvPr id="5" name="Predmet 4">
                        <a:extLst>
                          <a:ext uri="{FF2B5EF4-FFF2-40B4-BE49-F238E27FC236}">
                            <a16:creationId xmlns:a16="http://schemas.microsoft.com/office/drawing/2014/main" id="{36F9F382-E3CA-485C-980D-F4B7D53433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3908"/>
                        <a:ext cx="1936374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8E199B3-BFBA-409B-9ECF-E679E28146DA}"/>
              </a:ext>
            </a:extLst>
          </p:cNvPr>
          <p:cNvSpPr txBox="1"/>
          <p:nvPr/>
        </p:nvSpPr>
        <p:spPr>
          <a:xfrm>
            <a:off x="2271295" y="818293"/>
            <a:ext cx="4642700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OŠ Šmarjeta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Šolsko leto 2024/2025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07737A-4874-4E18-BE30-AEE14AC9C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b="14789"/>
          <a:stretch/>
        </p:blipFill>
        <p:spPr bwMode="auto">
          <a:xfrm>
            <a:off x="6058853" y="3501008"/>
            <a:ext cx="2935855" cy="26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5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528" y="404664"/>
            <a:ext cx="871296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OPREDELITEV PREDMETA LIKOVNO SNOVANJE 3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400" dirty="0"/>
              <a:t>Izbirni predmet likovno snovanje 3 dopolnjuje vsebine rednega predmeta likovna umetnost. </a:t>
            </a:r>
          </a:p>
          <a:p>
            <a:r>
              <a:rPr lang="sl-SI" sz="2400" dirty="0"/>
              <a:t>Učenci pri praktičnem ustvarjanju spoznavajo različna likovna področja.</a:t>
            </a:r>
          </a:p>
          <a:p>
            <a:endParaRPr lang="sl-SI" sz="2400" b="1" dirty="0"/>
          </a:p>
          <a:p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ORGANIZACIJA POUKA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400" dirty="0"/>
              <a:t>Za izbirni predmet likovno snovanje 3 je namenjenih 32 ur. </a:t>
            </a:r>
          </a:p>
          <a:p>
            <a:r>
              <a:rPr lang="sl-SI" sz="2400" dirty="0"/>
              <a:t>Izvedejo se v blok urah. </a:t>
            </a:r>
          </a:p>
          <a:p>
            <a:r>
              <a:rPr lang="sl-SI" sz="2400" dirty="0"/>
              <a:t> </a:t>
            </a:r>
            <a:endParaRPr lang="en-US" sz="2400" dirty="0"/>
          </a:p>
          <a:p>
            <a:r>
              <a:rPr lang="sl-SI" sz="2400" b="1" dirty="0">
                <a:solidFill>
                  <a:srgbClr val="C00000"/>
                </a:solidFill>
              </a:rPr>
              <a:t>LIKOVNO SNOVANJE 3 je namenjeno učenkam in učencem               9. razreda, tudi tistim, ki niso obiskovali likovnega snovanja 1 in 2.</a:t>
            </a:r>
          </a:p>
          <a:p>
            <a:endParaRPr lang="en-US" sz="22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8198220-45A8-4910-A74C-AD58B45890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3079" r="14744" b="4772"/>
          <a:stretch/>
        </p:blipFill>
        <p:spPr bwMode="auto">
          <a:xfrm>
            <a:off x="279829" y="4985432"/>
            <a:ext cx="1800200" cy="1793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33B449E-4BC0-4250-B8F0-E45EC510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t="16182" r="29384" b="15598"/>
          <a:stretch/>
        </p:blipFill>
        <p:spPr bwMode="auto">
          <a:xfrm>
            <a:off x="2113036" y="4994410"/>
            <a:ext cx="1800200" cy="18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5EA2204-7E9A-4C56-8D70-C0C1A60EE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0972" r="2500" b="12222"/>
          <a:stretch/>
        </p:blipFill>
        <p:spPr bwMode="auto">
          <a:xfrm>
            <a:off x="3979250" y="5002189"/>
            <a:ext cx="2858060" cy="18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C271DF6-4A11-4854-880B-A9E3B183D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5793" r="1960" b="15081"/>
          <a:stretch/>
        </p:blipFill>
        <p:spPr bwMode="auto">
          <a:xfrm>
            <a:off x="6937397" y="4977103"/>
            <a:ext cx="1810506" cy="18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9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23528" y="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b="1" dirty="0"/>
          </a:p>
          <a:p>
            <a:r>
              <a:rPr lang="sl-SI" sz="2000" b="1" dirty="0">
                <a:solidFill>
                  <a:srgbClr val="002060"/>
                </a:solidFill>
              </a:rPr>
              <a:t>VSEBINA LIKOVNEGA SNOVANJA 3</a:t>
            </a:r>
          </a:p>
          <a:p>
            <a:endParaRPr lang="en-US" sz="2000" b="1" dirty="0"/>
          </a:p>
          <a:p>
            <a:r>
              <a:rPr lang="sl-SI" sz="2000" dirty="0"/>
              <a:t>Predmet zavzema več likovnih področij: RISANJE,SLIKANJE, KIPARSTVO, PROSTORSKO OBLIKOVANJE IN VIZUALNE KOMUNIKACIJE.</a:t>
            </a:r>
          </a:p>
          <a:p>
            <a:r>
              <a:rPr lang="sl-SI" sz="2000" dirty="0"/>
              <a:t>Učenci skozi likovno ustvarjanje spoznajo zlati rez, obrnjeno perspektivo, kip in ambient, načrtujejo prostorske spremembe v domačem kraju, oblikujejo vizualno sporočilo in sodelujejo na likovnih natečajih…</a:t>
            </a:r>
          </a:p>
          <a:p>
            <a:r>
              <a:rPr lang="sl-SI" sz="2800" dirty="0"/>
              <a:t> </a:t>
            </a:r>
            <a:r>
              <a:rPr lang="sl-SI" sz="2000" i="1" dirty="0"/>
              <a:t>                                                                                                             </a:t>
            </a:r>
            <a:r>
              <a:rPr lang="sl-SI" dirty="0"/>
              <a:t>Mentorica: Vida Cizel</a:t>
            </a:r>
          </a:p>
          <a:p>
            <a:endParaRPr lang="en-US" sz="2400" b="1" dirty="0"/>
          </a:p>
        </p:txBody>
      </p:sp>
      <p:pic>
        <p:nvPicPr>
          <p:cNvPr id="10" name="Slika 9" descr=" ">
            <a:extLst>
              <a:ext uri="{FF2B5EF4-FFF2-40B4-BE49-F238E27FC236}">
                <a16:creationId xmlns:a16="http://schemas.microsoft.com/office/drawing/2014/main" id="{F3F283D9-438B-49CD-BB89-9589F6D10B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21730" r="4473" b="14979"/>
          <a:stretch/>
        </p:blipFill>
        <p:spPr bwMode="auto">
          <a:xfrm>
            <a:off x="6923260" y="4925022"/>
            <a:ext cx="1728192" cy="1780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A6982F4-F852-4E3A-915B-13E64D37FE1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5628" r="8932" b="7665"/>
          <a:stretch/>
        </p:blipFill>
        <p:spPr bwMode="auto">
          <a:xfrm rot="16200000">
            <a:off x="722248" y="2688188"/>
            <a:ext cx="1800201" cy="2597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164E21-1A89-4CE1-9829-22D56204D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15495" r="23564" b="32259"/>
          <a:stretch/>
        </p:blipFill>
        <p:spPr bwMode="auto">
          <a:xfrm>
            <a:off x="3070036" y="3086908"/>
            <a:ext cx="2636006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1B9B49C-2E5D-4006-A47B-A6E830BAA0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8135" r="10979" b="7142"/>
          <a:stretch/>
        </p:blipFill>
        <p:spPr bwMode="auto">
          <a:xfrm rot="16200000">
            <a:off x="658944" y="4653900"/>
            <a:ext cx="1725896" cy="2396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Slika, ki vsebuje besede besedilo&#10;&#10;Opis je samodejno ustvarjen">
            <a:extLst>
              <a:ext uri="{FF2B5EF4-FFF2-40B4-BE49-F238E27FC236}">
                <a16:creationId xmlns:a16="http://schemas.microsoft.com/office/drawing/2014/main" id="{388BD294-3B10-4E24-9900-8C8584997B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64" b="6128"/>
          <a:stretch/>
        </p:blipFill>
        <p:spPr bwMode="auto">
          <a:xfrm rot="5400000">
            <a:off x="2626613" y="5213764"/>
            <a:ext cx="1803910" cy="1198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Slika 15" descr="Slika, ki vsebuje besede besedilo, nepremičen, ovojnica, škatla&#10;&#10;Opis je samodejno ustvarjen">
            <a:extLst>
              <a:ext uri="{FF2B5EF4-FFF2-40B4-BE49-F238E27FC236}">
                <a16:creationId xmlns:a16="http://schemas.microsoft.com/office/drawing/2014/main" id="{B6DDAB87-6EED-47E6-B447-A3ACC4CAAF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5095" r="8261" b="16948"/>
          <a:stretch/>
        </p:blipFill>
        <p:spPr bwMode="auto">
          <a:xfrm>
            <a:off x="5913508" y="3086911"/>
            <a:ext cx="2737944" cy="1800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Slika 16" descr="Slika, ki vsebuje besede besedilo&#10;&#10;Opis je samodejno ustvarjen">
            <a:extLst>
              <a:ext uri="{FF2B5EF4-FFF2-40B4-BE49-F238E27FC236}">
                <a16:creationId xmlns:a16="http://schemas.microsoft.com/office/drawing/2014/main" id="{29FF622D-9833-46FD-936E-578A5B279F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6199" b="3402"/>
          <a:stretch/>
        </p:blipFill>
        <p:spPr bwMode="auto">
          <a:xfrm>
            <a:off x="4283366" y="4921241"/>
            <a:ext cx="2431073" cy="1784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196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210</Words>
  <Application>Microsoft Office PowerPoint</Application>
  <PresentationFormat>Diaprojekcija na zaslonu (4:3)</PresentationFormat>
  <Paragraphs>26</Paragraphs>
  <Slides>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Officeova tema</vt:lpstr>
      <vt:lpstr>Picture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Vida</dc:creator>
  <cp:lastModifiedBy>Vida</cp:lastModifiedBy>
  <cp:revision>67</cp:revision>
  <dcterms:created xsi:type="dcterms:W3CDTF">2016-04-20T19:36:44Z</dcterms:created>
  <dcterms:modified xsi:type="dcterms:W3CDTF">2024-03-28T21:17:10Z</dcterms:modified>
</cp:coreProperties>
</file>