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83568" y="2057369"/>
            <a:ext cx="2358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>
                <a:solidFill>
                  <a:schemeClr val="bg1">
                    <a:lumMod val="50000"/>
                  </a:schemeClr>
                </a:solidFill>
              </a:rPr>
              <a:t>IZBIRNI PREDMETI </a:t>
            </a:r>
            <a:br>
              <a:rPr lang="sl-SI" sz="20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l-SI" sz="2000" b="1" dirty="0" smtClean="0">
                <a:solidFill>
                  <a:schemeClr val="bg1">
                    <a:lumMod val="50000"/>
                  </a:schemeClr>
                </a:solidFill>
              </a:rPr>
              <a:t>2023-2024</a:t>
            </a:r>
            <a:endParaRPr lang="sl-SI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7868"/>
            <a:ext cx="1079500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avokotnik 2"/>
          <p:cNvSpPr/>
          <p:nvPr/>
        </p:nvSpPr>
        <p:spPr>
          <a:xfrm>
            <a:off x="395536" y="3861048"/>
            <a:ext cx="3384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/>
              <a:t>OBDELAVA GRADIV – LES</a:t>
            </a:r>
          </a:p>
          <a:p>
            <a:r>
              <a:rPr lang="sl-SI" sz="2000" b="1" dirty="0"/>
              <a:t>35 ur (7. in 8. razred)</a:t>
            </a:r>
          </a:p>
          <a:p>
            <a:endParaRPr lang="sl-SI" sz="2000" b="1" dirty="0"/>
          </a:p>
          <a:p>
            <a:r>
              <a:rPr lang="sl-SI" sz="2000" b="1" dirty="0"/>
              <a:t>Učitelj: </a:t>
            </a:r>
            <a:r>
              <a:rPr lang="sl-SI" sz="2000" b="1" dirty="0" smtClean="0"/>
              <a:t>Novak Jože</a:t>
            </a:r>
            <a:endParaRPr lang="sl-SI" sz="2000" b="1" dirty="0"/>
          </a:p>
        </p:txBody>
      </p:sp>
      <p:sp>
        <p:nvSpPr>
          <p:cNvPr id="4" name="Pravokotnik 3"/>
          <p:cNvSpPr/>
          <p:nvPr/>
        </p:nvSpPr>
        <p:spPr>
          <a:xfrm>
            <a:off x="3517586" y="103202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dirty="0"/>
              <a:t>Osnovna šola Šmarjeta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416" y="507349"/>
            <a:ext cx="4923718" cy="610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0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60672" cy="1039427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accent5">
                    <a:lumMod val="50000"/>
                  </a:schemeClr>
                </a:solidFill>
              </a:rPr>
              <a:t>OBDELAVA GRADIV - LES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>
                <a:solidFill>
                  <a:srgbClr val="C00000"/>
                </a:solidFill>
              </a:rPr>
              <a:t>Vsebina predmeta</a:t>
            </a:r>
          </a:p>
          <a:p>
            <a:r>
              <a:rPr lang="sl-SI" b="1" dirty="0">
                <a:solidFill>
                  <a:schemeClr val="tx1"/>
                </a:solidFill>
              </a:rPr>
              <a:t> Lesna gradiva</a:t>
            </a:r>
          </a:p>
          <a:p>
            <a:r>
              <a:rPr lang="sl-SI" b="1" dirty="0">
                <a:solidFill>
                  <a:schemeClr val="tx1"/>
                </a:solidFill>
              </a:rPr>
              <a:t>Tehnična in tehnološka dokumentacija</a:t>
            </a:r>
          </a:p>
          <a:p>
            <a:r>
              <a:rPr lang="sl-SI" b="1" dirty="0">
                <a:solidFill>
                  <a:schemeClr val="tx1"/>
                </a:solidFill>
              </a:rPr>
              <a:t>Načrtovanje izdelka</a:t>
            </a:r>
          </a:p>
          <a:p>
            <a:r>
              <a:rPr lang="sl-SI" b="1" dirty="0">
                <a:solidFill>
                  <a:schemeClr val="tx1"/>
                </a:solidFill>
              </a:rPr>
              <a:t>Izdelava izdelkov (pručka, ura, stol…)</a:t>
            </a:r>
          </a:p>
          <a:p>
            <a:r>
              <a:rPr lang="sl-SI" b="1" dirty="0">
                <a:solidFill>
                  <a:schemeClr val="tx1"/>
                </a:solidFill>
              </a:rPr>
              <a:t>Obdelovani stroji, orodja in postopki</a:t>
            </a:r>
          </a:p>
          <a:p>
            <a:r>
              <a:rPr lang="sl-SI" b="1" dirty="0">
                <a:solidFill>
                  <a:schemeClr val="tx1"/>
                </a:solidFill>
              </a:rPr>
              <a:t>Demonstracija obdelovalnih postopkov na kombiniranem stroju</a:t>
            </a:r>
          </a:p>
          <a:p>
            <a:r>
              <a:rPr lang="sl-SI" b="1" dirty="0">
                <a:solidFill>
                  <a:schemeClr val="tx1"/>
                </a:solidFill>
              </a:rPr>
              <a:t>Varstvo pri delu</a:t>
            </a:r>
          </a:p>
          <a:p>
            <a:r>
              <a:rPr lang="sl-SI" b="1" dirty="0">
                <a:solidFill>
                  <a:schemeClr val="tx1"/>
                </a:solidFill>
              </a:rPr>
              <a:t>Izračun cene izdelka</a:t>
            </a:r>
          </a:p>
          <a:p>
            <a:r>
              <a:rPr lang="sl-SI" b="1" dirty="0">
                <a:solidFill>
                  <a:schemeClr val="tx1"/>
                </a:solidFill>
              </a:rPr>
              <a:t>Varstvo narave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886" y="1340768"/>
            <a:ext cx="35433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605" y="4581128"/>
            <a:ext cx="2820482" cy="175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l-SI" sz="3600" dirty="0">
                <a:solidFill>
                  <a:schemeClr val="accent5">
                    <a:lumMod val="50000"/>
                  </a:schemeClr>
                </a:solidFill>
              </a:rPr>
              <a:t>OBDELAVA GRADIV - LES</a:t>
            </a:r>
            <a:br>
              <a:rPr lang="sl-SI" sz="3600" dirty="0">
                <a:solidFill>
                  <a:schemeClr val="accent5">
                    <a:lumMod val="5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sl-SI" b="1" dirty="0">
                <a:solidFill>
                  <a:srgbClr val="C00000"/>
                </a:solidFill>
              </a:rPr>
              <a:t>Opis predmeta</a:t>
            </a:r>
          </a:p>
          <a:p>
            <a:r>
              <a:rPr lang="sl-SI" b="1" dirty="0">
                <a:solidFill>
                  <a:schemeClr val="tx1"/>
                </a:solidFill>
              </a:rPr>
              <a:t>Vsebinsko se program veže na predmet   tehnika in tehnologija in je prilagojen otrokovim sposobnostim.</a:t>
            </a:r>
          </a:p>
          <a:p>
            <a:r>
              <a:rPr lang="sl-SI" b="1" dirty="0">
                <a:solidFill>
                  <a:schemeClr val="tx1"/>
                </a:solidFill>
              </a:rPr>
              <a:t>Osnovno gradivo za izdelavo predmetov je les, ki ga kombiniramo z drugimi: papirna gradiva, usnje, slama, mehka žica ipd. Orodja in obdelovalni postopki so praviloma ročni. Od strojev uporabljamo vibracijsko žago, električni vrtalni stroj in tračni ali kolutni brusilnik.</a:t>
            </a:r>
          </a:p>
          <a:p>
            <a:r>
              <a:rPr lang="sl-SI" b="1" dirty="0">
                <a:solidFill>
                  <a:schemeClr val="tx1"/>
                </a:solidFill>
              </a:rPr>
              <a:t>Pouk se bo izvajal v strnjeni obliki pol leta, dve uri tedensko (fleksibilni predmetnik). Letno je predmetu namenjeno 35 ur. </a:t>
            </a:r>
          </a:p>
          <a:p>
            <a:r>
              <a:rPr lang="sl-SI" b="1" dirty="0">
                <a:solidFill>
                  <a:schemeClr val="tx1"/>
                </a:solidFill>
              </a:rPr>
              <a:t>Učenci si lahko sposodijo učbenike za ta predmet v šolski knjižnici.</a:t>
            </a:r>
          </a:p>
          <a:p>
            <a:pPr marL="114300" indent="0">
              <a:buNone/>
            </a:pPr>
            <a:endParaRPr lang="sl-SI" dirty="0"/>
          </a:p>
          <a:p>
            <a:pPr marL="114300" indent="0">
              <a:buNone/>
            </a:pPr>
            <a:endParaRPr lang="sl-SI" dirty="0"/>
          </a:p>
          <a:p>
            <a:endParaRPr lang="sl-SI" dirty="0"/>
          </a:p>
          <a:p>
            <a:endParaRPr lang="sl-SI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2" y="260648"/>
            <a:ext cx="1800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>
                <a:solidFill>
                  <a:schemeClr val="accent5">
                    <a:lumMod val="50000"/>
                  </a:schemeClr>
                </a:solidFill>
              </a:rPr>
              <a:t>OBDELAVA GRADIV - LES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solidFill>
                  <a:srgbClr val="C00000"/>
                </a:solidFill>
              </a:rPr>
              <a:t>Cilji predmeta</a:t>
            </a:r>
          </a:p>
          <a:p>
            <a:r>
              <a:rPr lang="sl-SI" b="1" dirty="0">
                <a:solidFill>
                  <a:schemeClr val="tx1"/>
                </a:solidFill>
              </a:rPr>
              <a:t>Spoznajo elemente ekonomike, organizacije dela in planiranje proizvodnje. Izdelki so uporabni. Pri delu učenci samostojno uporabljajo priročnike in druge vire informacij. </a:t>
            </a:r>
          </a:p>
          <a:p>
            <a:r>
              <a:rPr lang="sl-SI" b="1" dirty="0">
                <a:solidFill>
                  <a:schemeClr val="tx1"/>
                </a:solidFill>
              </a:rPr>
              <a:t>Iščejo lastne rešitve pri konstruiranju predmetov, določanju delovnih postopkov ter organizaciji delovnega mesta in proizvodnega procesa. </a:t>
            </a:r>
          </a:p>
          <a:p>
            <a:r>
              <a:rPr lang="sl-SI" b="1" dirty="0">
                <a:solidFill>
                  <a:schemeClr val="tx1"/>
                </a:solidFill>
              </a:rPr>
              <a:t>Prevladuje individualno praktično delo in delo v majhnih skupinah. Posebna pozornost je namenjena varstvu pri delu.</a:t>
            </a:r>
          </a:p>
        </p:txBody>
      </p:sp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51</TotalTime>
  <Words>239</Words>
  <Application>Microsoft Office PowerPoint</Application>
  <PresentationFormat>Diaprojekcija na zaslonu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Book Antiqua</vt:lpstr>
      <vt:lpstr>Century Gothic</vt:lpstr>
      <vt:lpstr>Lekarnar</vt:lpstr>
      <vt:lpstr>PowerPointova predstavitev</vt:lpstr>
      <vt:lpstr>OBDELAVA GRADIV - LES</vt:lpstr>
      <vt:lpstr>OBDELAVA GRADIV - LES </vt:lpstr>
      <vt:lpstr>OBDELAVA GRADIV -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Jože Novak</cp:lastModifiedBy>
  <cp:revision>19</cp:revision>
  <dcterms:created xsi:type="dcterms:W3CDTF">2012-03-13T11:16:18Z</dcterms:created>
  <dcterms:modified xsi:type="dcterms:W3CDTF">2023-04-03T10:36:53Z</dcterms:modified>
</cp:coreProperties>
</file>