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C99"/>
    <a:srgbClr val="FF99CC"/>
    <a:srgbClr val="FF6699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32" autoAdjust="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da uredite slog podnaslova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E287D-54C8-4931-8B8D-4420A5B79ABC}" type="datetimeFigureOut">
              <a:rPr lang="sl-SI" smtClean="0"/>
              <a:t>3. 04. 2023</a:t>
            </a:fld>
            <a:endParaRPr lang="sl-SI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5EFFF-1CAC-4AF3-99F9-84966590A009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564323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E287D-54C8-4931-8B8D-4420A5B79ABC}" type="datetimeFigureOut">
              <a:rPr lang="sl-SI" smtClean="0"/>
              <a:t>3. 04. 2023</a:t>
            </a:fld>
            <a:endParaRPr lang="sl-SI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5EFFF-1CAC-4AF3-99F9-84966590A009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314028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E287D-54C8-4931-8B8D-4420A5B79ABC}" type="datetimeFigureOut">
              <a:rPr lang="sl-SI" smtClean="0"/>
              <a:t>3. 04. 2023</a:t>
            </a:fld>
            <a:endParaRPr lang="sl-SI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5EFFF-1CAC-4AF3-99F9-84966590A009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72150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E287D-54C8-4931-8B8D-4420A5B79ABC}" type="datetimeFigureOut">
              <a:rPr lang="sl-SI" smtClean="0"/>
              <a:t>3. 04. 2023</a:t>
            </a:fld>
            <a:endParaRPr lang="sl-SI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5EFFF-1CAC-4AF3-99F9-84966590A009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415861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E287D-54C8-4931-8B8D-4420A5B79ABC}" type="datetimeFigureOut">
              <a:rPr lang="sl-SI" smtClean="0"/>
              <a:t>3. 04. 2023</a:t>
            </a:fld>
            <a:endParaRPr lang="sl-SI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5EFFF-1CAC-4AF3-99F9-84966590A009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257933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E287D-54C8-4931-8B8D-4420A5B79ABC}" type="datetimeFigureOut">
              <a:rPr lang="sl-SI" smtClean="0"/>
              <a:t>3. 04. 2023</a:t>
            </a:fld>
            <a:endParaRPr lang="sl-SI" dirty="0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5EFFF-1CAC-4AF3-99F9-84966590A009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695483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E287D-54C8-4931-8B8D-4420A5B79ABC}" type="datetimeFigureOut">
              <a:rPr lang="sl-SI" smtClean="0"/>
              <a:t>3. 04. 2023</a:t>
            </a:fld>
            <a:endParaRPr lang="sl-SI" dirty="0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5EFFF-1CAC-4AF3-99F9-84966590A009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683294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E287D-54C8-4931-8B8D-4420A5B79ABC}" type="datetimeFigureOut">
              <a:rPr lang="sl-SI" smtClean="0"/>
              <a:t>3. 04. 2023</a:t>
            </a:fld>
            <a:endParaRPr lang="sl-SI" dirty="0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5EFFF-1CAC-4AF3-99F9-84966590A009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687237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E287D-54C8-4931-8B8D-4420A5B79ABC}" type="datetimeFigureOut">
              <a:rPr lang="sl-SI" smtClean="0"/>
              <a:t>3. 04. 2023</a:t>
            </a:fld>
            <a:endParaRPr lang="sl-SI" dirty="0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5EFFF-1CAC-4AF3-99F9-84966590A009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846852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E287D-54C8-4931-8B8D-4420A5B79ABC}" type="datetimeFigureOut">
              <a:rPr lang="sl-SI" smtClean="0"/>
              <a:t>3. 04. 2023</a:t>
            </a:fld>
            <a:endParaRPr lang="sl-SI" dirty="0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5EFFF-1CAC-4AF3-99F9-84966590A009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666724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 dirty="0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E287D-54C8-4931-8B8D-4420A5B79ABC}" type="datetimeFigureOut">
              <a:rPr lang="sl-SI" smtClean="0"/>
              <a:t>3. 04. 2023</a:t>
            </a:fld>
            <a:endParaRPr lang="sl-SI" dirty="0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5EFFF-1CAC-4AF3-99F9-84966590A009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193018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E287D-54C8-4931-8B8D-4420A5B79ABC}" type="datetimeFigureOut">
              <a:rPr lang="sl-SI" smtClean="0"/>
              <a:t>3. 04. 2023</a:t>
            </a:fld>
            <a:endParaRPr lang="sl-SI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5EFFF-1CAC-4AF3-99F9-84966590A009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499750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3382394" y="749873"/>
            <a:ext cx="6719111" cy="1155011"/>
          </a:xfrm>
        </p:spPr>
        <p:txBody>
          <a:bodyPr>
            <a:normAutofit/>
          </a:bodyPr>
          <a:lstStyle/>
          <a:p>
            <a:pPr algn="l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NEOBVEZNI </a:t>
            </a:r>
            <a:r>
              <a:rPr lang="sl-S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IZBIRNI PREDMETI </a:t>
            </a:r>
            <a:br>
              <a:rPr lang="sl-S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            </a:t>
            </a:r>
            <a:r>
              <a:rPr lang="sl-S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20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</a:t>
            </a:r>
            <a:r>
              <a:rPr lang="sl-S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3/2024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827307" y="1585658"/>
            <a:ext cx="10286070" cy="4710023"/>
          </a:xfr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rgbClr val="FF0000"/>
                </a:solidFill>
              </a:rPr>
              <a:t>  </a:t>
            </a:r>
          </a:p>
          <a:p>
            <a:r>
              <a:rPr lang="en-US" sz="6000" b="1" dirty="0">
                <a:solidFill>
                  <a:srgbClr val="FF0000"/>
                </a:solidFill>
              </a:rPr>
              <a:t> </a:t>
            </a:r>
            <a:r>
              <a:rPr lang="sl-SI" sz="6600" b="1" dirty="0">
                <a:solidFill>
                  <a:srgbClr val="002060"/>
                </a:solidFill>
              </a:rPr>
              <a:t>TUJI JEZIK ANGLEŠČINA</a:t>
            </a:r>
            <a:endParaRPr lang="sl-SI" sz="3500" b="1" dirty="0">
              <a:solidFill>
                <a:srgbClr val="FF0000"/>
              </a:solidFill>
            </a:endParaRPr>
          </a:p>
          <a:p>
            <a:r>
              <a:rPr lang="en-US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sl-SI" sz="32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neobvezni izbirni predmet v 1. razredu </a:t>
            </a:r>
          </a:p>
          <a:p>
            <a:endParaRPr lang="sl-SI" dirty="0"/>
          </a:p>
          <a:p>
            <a:r>
              <a:rPr lang="en-US" dirty="0"/>
              <a:t>OSNOVNA ŠOLA ŠMARJETA </a:t>
            </a:r>
            <a:endParaRPr lang="sl-SI" dirty="0"/>
          </a:p>
        </p:txBody>
      </p:sp>
      <p:pic>
        <p:nvPicPr>
          <p:cNvPr id="4" name="Slika 3" descr="http://aresthea.files.wordpress.com/2011/08/kindergarten3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9431" y="4507452"/>
            <a:ext cx="2551191" cy="18843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Slika 4" descr="Rezultat iskanja slik za english kid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857" y="4381366"/>
            <a:ext cx="2397185" cy="20104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5FDFD09-EBDA-4912-83A6-1A37D46708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5177" y="0"/>
            <a:ext cx="7101645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285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>
                <a:solidFill>
                  <a:srgbClr val="002060"/>
                </a:solidFill>
              </a:rPr>
              <a:t>K</a:t>
            </a:r>
            <a:r>
              <a:rPr lang="en-US" b="1" dirty="0">
                <a:solidFill>
                  <a:srgbClr val="002060"/>
                </a:solidFill>
              </a:rPr>
              <a:t>ATERE</a:t>
            </a:r>
            <a:r>
              <a:rPr lang="sl-SI" b="1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SO</a:t>
            </a:r>
            <a:r>
              <a:rPr lang="sl-SI" b="1" dirty="0">
                <a:solidFill>
                  <a:srgbClr val="002060"/>
                </a:solidFill>
              </a:rPr>
              <a:t> PREDNOSTI</a:t>
            </a:r>
            <a:r>
              <a:rPr lang="en-US" b="1" dirty="0">
                <a:solidFill>
                  <a:srgbClr val="002060"/>
                </a:solidFill>
              </a:rPr>
              <a:t> ZGODNJEGA UČENJA</a:t>
            </a:r>
            <a:r>
              <a:rPr lang="sl-SI" b="1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TUJIH JEZIKOV OB VSTOPU V ŠOLO?</a:t>
            </a:r>
            <a:endParaRPr lang="sl-SI" b="1" dirty="0">
              <a:solidFill>
                <a:srgbClr val="00206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199" y="1825624"/>
            <a:ext cx="11096625" cy="4816335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60000"/>
              </a:lnSpc>
            </a:pPr>
            <a:r>
              <a:rPr lang="sl-SI" sz="2800" dirty="0"/>
              <a:t>Daljša izpostavljenost tujemu</a:t>
            </a:r>
            <a:r>
              <a:rPr lang="en-US" sz="2800" dirty="0"/>
              <a:t> </a:t>
            </a:r>
            <a:r>
              <a:rPr lang="sl-SI" sz="2800" dirty="0"/>
              <a:t>jeziku</a:t>
            </a:r>
            <a:r>
              <a:rPr lang="en-US" sz="2800" dirty="0"/>
              <a:t>.</a:t>
            </a:r>
          </a:p>
          <a:p>
            <a:pPr algn="just">
              <a:lnSpc>
                <a:spcPct val="160000"/>
              </a:lnSpc>
            </a:pPr>
            <a:r>
              <a:rPr lang="sl-SI" sz="2800" dirty="0"/>
              <a:t>Pozitiven vpliv na spoznavni razvoj otroka. </a:t>
            </a:r>
            <a:endParaRPr lang="en-US" sz="2800" dirty="0"/>
          </a:p>
          <a:p>
            <a:pPr algn="just">
              <a:lnSpc>
                <a:spcPct val="160000"/>
              </a:lnSpc>
            </a:pPr>
            <a:r>
              <a:rPr lang="en-US" sz="2800" dirty="0"/>
              <a:t>Model </a:t>
            </a:r>
            <a:r>
              <a:rPr lang="sl-SI" sz="2800" dirty="0"/>
              <a:t>vseživljenjskega</a:t>
            </a:r>
            <a:r>
              <a:rPr lang="en-US" sz="2800" dirty="0"/>
              <a:t> </a:t>
            </a:r>
            <a:r>
              <a:rPr lang="sl-SI" sz="2800" dirty="0"/>
              <a:t>jezikovnega</a:t>
            </a:r>
            <a:r>
              <a:rPr lang="en-US" sz="2800" dirty="0"/>
              <a:t> </a:t>
            </a:r>
            <a:r>
              <a:rPr lang="sl-SI" sz="2800" dirty="0"/>
              <a:t>učenja.</a:t>
            </a:r>
          </a:p>
          <a:p>
            <a:pPr algn="just">
              <a:lnSpc>
                <a:spcPct val="160000"/>
              </a:lnSpc>
            </a:pPr>
            <a:r>
              <a:rPr lang="sl-SI" sz="2800" dirty="0"/>
              <a:t>Povezovanje neformalnega </a:t>
            </a:r>
            <a:r>
              <a:rPr lang="en-US" dirty="0"/>
              <a:t>in formalnega </a:t>
            </a:r>
            <a:r>
              <a:rPr lang="sl-SI" sz="2800" dirty="0"/>
              <a:t>učenja v predšolskem obdobju</a:t>
            </a:r>
            <a:r>
              <a:rPr lang="en-US" sz="2800" dirty="0"/>
              <a:t>.</a:t>
            </a:r>
          </a:p>
          <a:p>
            <a:pPr algn="just">
              <a:lnSpc>
                <a:spcPct val="160000"/>
              </a:lnSpc>
            </a:pPr>
            <a:r>
              <a:rPr lang="sl-SI" sz="2800" dirty="0"/>
              <a:t>Spoznavanje kulturne različnosti</a:t>
            </a:r>
            <a:r>
              <a:rPr lang="en-US" sz="2800" dirty="0"/>
              <a:t>.</a:t>
            </a:r>
          </a:p>
          <a:p>
            <a:pPr algn="just">
              <a:lnSpc>
                <a:spcPct val="160000"/>
              </a:lnSpc>
            </a:pPr>
            <a:r>
              <a:rPr lang="sl-SI" sz="2800" dirty="0"/>
              <a:t>Strpnejši odnos do drugačnosti. </a:t>
            </a:r>
          </a:p>
          <a:p>
            <a:endParaRPr lang="en-US" dirty="0"/>
          </a:p>
          <a:p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96062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VSEBINA POUKA</a:t>
            </a:r>
            <a:endParaRPr lang="sl-SI" b="1" dirty="0">
              <a:solidFill>
                <a:srgbClr val="00206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825624"/>
            <a:ext cx="10767646" cy="4816335"/>
          </a:xfrm>
        </p:spPr>
        <p:txBody>
          <a:bodyPr>
            <a:normAutofit/>
          </a:bodyPr>
          <a:lstStyle/>
          <a:p>
            <a:r>
              <a:rPr lang="sl-SI" dirty="0"/>
              <a:t>Vsebin</a:t>
            </a:r>
            <a:r>
              <a:rPr lang="en-US" dirty="0"/>
              <a:t>e</a:t>
            </a:r>
            <a:r>
              <a:rPr lang="sl-SI" dirty="0"/>
              <a:t> </a:t>
            </a:r>
            <a:r>
              <a:rPr lang="en-US" dirty="0"/>
              <a:t>so</a:t>
            </a:r>
            <a:r>
              <a:rPr lang="sl-SI" dirty="0"/>
              <a:t> primern</a:t>
            </a:r>
            <a:r>
              <a:rPr lang="en-US" dirty="0"/>
              <a:t>e</a:t>
            </a:r>
            <a:r>
              <a:rPr lang="sl-SI" dirty="0"/>
              <a:t> starosti učence</a:t>
            </a:r>
            <a:r>
              <a:rPr lang="en-US" dirty="0"/>
              <a:t>v</a:t>
            </a:r>
            <a:r>
              <a:rPr lang="sl-SI" dirty="0"/>
              <a:t>, povezan</a:t>
            </a:r>
            <a:r>
              <a:rPr lang="en-US" dirty="0"/>
              <a:t>e z </a:t>
            </a:r>
            <a:r>
              <a:rPr lang="sl-SI" dirty="0"/>
              <a:t>njihovim </a:t>
            </a:r>
            <a:r>
              <a:rPr lang="sl-SI" b="1" dirty="0"/>
              <a:t>izkušnjam</a:t>
            </a:r>
            <a:r>
              <a:rPr lang="sl-SI" dirty="0"/>
              <a:t> iz vsakdanjega življenja in</a:t>
            </a:r>
            <a:r>
              <a:rPr lang="en-US" dirty="0"/>
              <a:t> z njihovimi</a:t>
            </a:r>
            <a:r>
              <a:rPr lang="sl-SI" dirty="0"/>
              <a:t> </a:t>
            </a:r>
            <a:r>
              <a:rPr lang="sl-SI" b="1" dirty="0"/>
              <a:t>interes</a:t>
            </a:r>
            <a:r>
              <a:rPr lang="en-US" b="1" dirty="0"/>
              <a:t>i</a:t>
            </a:r>
            <a:r>
              <a:rPr lang="sl-SI" dirty="0"/>
              <a:t>. </a:t>
            </a:r>
          </a:p>
          <a:p>
            <a:pPr marL="0" indent="0">
              <a:buNone/>
            </a:pPr>
            <a:endParaRPr lang="sl-SI" dirty="0"/>
          </a:p>
          <a:p>
            <a:r>
              <a:rPr lang="sl-SI" dirty="0"/>
              <a:t>V 1. razredu se učenje tujega jezika </a:t>
            </a:r>
            <a:r>
              <a:rPr lang="en-US" dirty="0"/>
              <a:t>povezuje </a:t>
            </a:r>
            <a:r>
              <a:rPr lang="sl-SI" dirty="0"/>
              <a:t>s cilji in vsebinami drugih predmetov - gre za </a:t>
            </a:r>
            <a:r>
              <a:rPr lang="sl-SI" b="1" dirty="0"/>
              <a:t>medpredmetno povezovanje</a:t>
            </a:r>
            <a:r>
              <a:rPr lang="sl-SI" dirty="0"/>
              <a:t>.</a:t>
            </a:r>
          </a:p>
          <a:p>
            <a:endParaRPr lang="sl-SI" dirty="0"/>
          </a:p>
          <a:p>
            <a:r>
              <a:rPr lang="sl-SI" dirty="0"/>
              <a:t>Z izbranimi dejavnostmi se učitelj skuša približati </a:t>
            </a:r>
            <a:r>
              <a:rPr lang="sl-SI" b="1" dirty="0"/>
              <a:t>naravnemu usvajanju jezika</a:t>
            </a:r>
            <a:r>
              <a:rPr lang="sl-SI" dirty="0"/>
              <a:t>. </a:t>
            </a:r>
            <a:endParaRPr lang="en-US" dirty="0"/>
          </a:p>
          <a:p>
            <a:endParaRPr lang="en-US" dirty="0"/>
          </a:p>
          <a:p>
            <a:r>
              <a:rPr lang="en-US" dirty="0"/>
              <a:t>Dejavnosti so organizirane tako, da učenci uporabljajo različne </a:t>
            </a:r>
            <a:r>
              <a:rPr lang="en-US" b="1" dirty="0"/>
              <a:t>čute. </a:t>
            </a:r>
            <a:endParaRPr lang="en-US" dirty="0"/>
          </a:p>
          <a:p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965117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ORGANIZACIJA POUKA</a:t>
            </a:r>
            <a:endParaRPr lang="sl-SI" b="1" dirty="0">
              <a:solidFill>
                <a:srgbClr val="00206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676540"/>
            <a:ext cx="10767646" cy="481633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l-SI" dirty="0"/>
              <a:t>Pouk poteka </a:t>
            </a:r>
            <a:r>
              <a:rPr lang="sl-SI" b="1" dirty="0"/>
              <a:t>2 uri na teden</a:t>
            </a:r>
            <a:r>
              <a:rPr lang="sl-SI" dirty="0"/>
              <a:t> – 70 ur letno. </a:t>
            </a:r>
          </a:p>
          <a:p>
            <a:pPr>
              <a:lnSpc>
                <a:spcPct val="150000"/>
              </a:lnSpc>
            </a:pPr>
            <a:r>
              <a:rPr lang="sl-SI" dirty="0"/>
              <a:t>Učitelj večinoma časa govori v </a:t>
            </a:r>
            <a:r>
              <a:rPr lang="sl-SI" b="1" dirty="0"/>
              <a:t>tujem jeziku</a:t>
            </a:r>
            <a:r>
              <a:rPr lang="sl-SI" dirty="0"/>
              <a:t>.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sl-SI" dirty="0"/>
              <a:t>Upošteva se načelo „</a:t>
            </a:r>
            <a:r>
              <a:rPr lang="sl-SI" b="1" dirty="0"/>
              <a:t>tihe dobe</a:t>
            </a:r>
            <a:r>
              <a:rPr lang="sl-SI" dirty="0"/>
              <a:t>“, kar pomeni, da se od učencev ne zahteva, da takoj samostojno sporočajo v tujem jeziku. 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sl-SI" dirty="0"/>
              <a:t> Poudarek je na razvijanju </a:t>
            </a:r>
            <a:r>
              <a:rPr lang="sl-SI" b="1" dirty="0"/>
              <a:t>slušnih</a:t>
            </a:r>
            <a:r>
              <a:rPr lang="sl-SI" dirty="0"/>
              <a:t> in </a:t>
            </a:r>
            <a:r>
              <a:rPr lang="sl-SI" b="1" dirty="0"/>
              <a:t>govornih zmožnosti</a:t>
            </a:r>
            <a:r>
              <a:rPr lang="sl-SI" dirty="0"/>
              <a:t>.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Učenci </a:t>
            </a:r>
            <a:r>
              <a:rPr lang="sl-SI" dirty="0"/>
              <a:t>potrebujejo pri pouku brezčrtni A4 zvezek. </a:t>
            </a:r>
          </a:p>
          <a:p>
            <a:endParaRPr lang="sl-SI" dirty="0"/>
          </a:p>
          <a:p>
            <a:endParaRPr lang="sl-SI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350B208-0BE1-4223-BE32-ED5D8D569F4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0000"/>
          <a:stretch/>
        </p:blipFill>
        <p:spPr>
          <a:xfrm>
            <a:off x="8315325" y="242398"/>
            <a:ext cx="3619500" cy="28682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97193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ORGANIZACIJA PREDMETA</a:t>
            </a:r>
            <a:endParaRPr lang="sl-SI" b="1" dirty="0">
              <a:solidFill>
                <a:srgbClr val="00206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676540"/>
            <a:ext cx="10767646" cy="481633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sl-SI" dirty="0"/>
              <a:t>Med poukom potekajo različne </a:t>
            </a:r>
            <a:r>
              <a:rPr lang="sl-SI" b="1" dirty="0"/>
              <a:t>krajše aktivnosti</a:t>
            </a:r>
            <a:r>
              <a:rPr lang="sl-SI" dirty="0"/>
              <a:t>. 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Učenci so </a:t>
            </a:r>
            <a:r>
              <a:rPr lang="sl-SI" dirty="0"/>
              <a:t>ves čas </a:t>
            </a:r>
            <a:r>
              <a:rPr lang="sl-SI" b="1" dirty="0"/>
              <a:t>aktivni</a:t>
            </a:r>
            <a:r>
              <a:rPr lang="en-US" dirty="0"/>
              <a:t>.</a:t>
            </a:r>
            <a:endParaRPr lang="sl-SI" dirty="0"/>
          </a:p>
          <a:p>
            <a:pPr>
              <a:lnSpc>
                <a:spcPct val="150000"/>
              </a:lnSpc>
            </a:pPr>
            <a:r>
              <a:rPr lang="sl-SI" dirty="0"/>
              <a:t>Veliko je </a:t>
            </a:r>
            <a:r>
              <a:rPr lang="sl-SI" b="1" dirty="0"/>
              <a:t>igralnih</a:t>
            </a:r>
            <a:r>
              <a:rPr lang="sl-SI" dirty="0"/>
              <a:t>, </a:t>
            </a:r>
            <a:r>
              <a:rPr lang="sl-SI" b="1" dirty="0"/>
              <a:t>glasbenih</a:t>
            </a:r>
            <a:r>
              <a:rPr lang="sl-SI" dirty="0"/>
              <a:t>, </a:t>
            </a:r>
            <a:r>
              <a:rPr lang="sl-SI" b="1" dirty="0"/>
              <a:t>gibalnih</a:t>
            </a:r>
            <a:r>
              <a:rPr lang="en-US" dirty="0"/>
              <a:t> in </a:t>
            </a:r>
            <a:r>
              <a:rPr lang="sl-SI" b="1" dirty="0"/>
              <a:t>ustvarjalnih dejavnosti</a:t>
            </a:r>
            <a:r>
              <a:rPr lang="sl-SI" dirty="0"/>
              <a:t>. </a:t>
            </a:r>
          </a:p>
          <a:p>
            <a:pPr>
              <a:lnSpc>
                <a:spcPct val="150000"/>
              </a:lnSpc>
            </a:pPr>
            <a:r>
              <a:rPr lang="sl-SI" dirty="0"/>
              <a:t>Poudarjeno je </a:t>
            </a:r>
            <a:r>
              <a:rPr lang="sl-SI" b="1" dirty="0"/>
              <a:t>več</a:t>
            </a:r>
            <a:r>
              <a:rPr lang="en-US" b="1" dirty="0"/>
              <a:t> </a:t>
            </a:r>
            <a:r>
              <a:rPr lang="sl-SI" b="1" dirty="0"/>
              <a:t>čutno učenje</a:t>
            </a:r>
            <a:r>
              <a:rPr lang="sl-SI" dirty="0"/>
              <a:t> ob </a:t>
            </a:r>
            <a:r>
              <a:rPr lang="sl-SI" b="1" dirty="0"/>
              <a:t>konkretnem materialu</a:t>
            </a:r>
            <a:r>
              <a:rPr lang="sl-SI" dirty="0"/>
              <a:t> (lutke, igrače, predmeti</a:t>
            </a:r>
            <a:r>
              <a:rPr lang="en-US" dirty="0"/>
              <a:t> v učilnici</a:t>
            </a:r>
            <a:r>
              <a:rPr lang="sl-SI" dirty="0"/>
              <a:t>,</a:t>
            </a:r>
            <a:r>
              <a:rPr lang="en-US" dirty="0"/>
              <a:t> </a:t>
            </a:r>
            <a:r>
              <a:rPr lang="sl-SI" dirty="0"/>
              <a:t>didaktične igre</a:t>
            </a:r>
            <a:r>
              <a:rPr lang="en-US" dirty="0"/>
              <a:t>…</a:t>
            </a:r>
            <a:r>
              <a:rPr lang="sl-SI" dirty="0"/>
              <a:t>).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P</a:t>
            </a:r>
            <a:r>
              <a:rPr lang="sl-SI" dirty="0"/>
              <a:t>ouk angleščine</a:t>
            </a:r>
            <a:r>
              <a:rPr lang="en-US" dirty="0"/>
              <a:t> </a:t>
            </a:r>
            <a:r>
              <a:rPr lang="sl-SI" dirty="0"/>
              <a:t>občasno </a:t>
            </a:r>
            <a:r>
              <a:rPr lang="en-US" dirty="0"/>
              <a:t>poteka </a:t>
            </a:r>
            <a:r>
              <a:rPr lang="sl-SI" dirty="0"/>
              <a:t>tudi </a:t>
            </a:r>
            <a:r>
              <a:rPr lang="sl-SI" b="1" dirty="0"/>
              <a:t>zunaj</a:t>
            </a:r>
            <a:r>
              <a:rPr lang="sl-SI" dirty="0"/>
              <a:t> (igrišče, zelenica, gozdiček…)</a:t>
            </a:r>
            <a:r>
              <a:rPr lang="en-US" dirty="0"/>
              <a:t>, predvsem ob obravnavi letnih časov in ko potrebujemo veliko prostora za gibanje</a:t>
            </a:r>
            <a:r>
              <a:rPr lang="sl-SI" dirty="0"/>
              <a:t>. </a:t>
            </a:r>
          </a:p>
          <a:p>
            <a:endParaRPr lang="sl-SI" dirty="0"/>
          </a:p>
          <a:p>
            <a:endParaRPr lang="sl-SI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2349EEB-D088-4F5D-A3DA-D2DCFDA0BD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9003" y="0"/>
            <a:ext cx="2462997" cy="182895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3F019D5-24FC-4728-B252-1E4597ECFD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1527" y="1165874"/>
            <a:ext cx="2396900" cy="1779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794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079C93A-0D68-499E-8E9F-CE028EE9CE70}"/>
              </a:ext>
            </a:extLst>
          </p:cNvPr>
          <p:cNvSpPr txBox="1"/>
          <p:nvPr/>
        </p:nvSpPr>
        <p:spPr>
          <a:xfrm>
            <a:off x="1333501" y="3136613"/>
            <a:ext cx="987742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l-SI" sz="3600" dirty="0"/>
              <a:t>»Z znanjem tujih jezikov širimo meje svojega sveta.«</a:t>
            </a:r>
          </a:p>
          <a:p>
            <a:pPr algn="ctr"/>
            <a:r>
              <a:rPr lang="en-US" sz="2400" dirty="0"/>
              <a:t>(</a:t>
            </a:r>
            <a:r>
              <a:rPr lang="sl-SI" sz="2400" dirty="0"/>
              <a:t>Mojca Hergouth Koletič</a:t>
            </a:r>
            <a:r>
              <a:rPr lang="en-US" sz="2400" dirty="0"/>
              <a:t>)</a:t>
            </a:r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val="4238468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294</Words>
  <Application>Microsoft Office PowerPoint</Application>
  <PresentationFormat>Širokozaslonsko</PresentationFormat>
  <Paragraphs>36</Paragraphs>
  <Slides>6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Officeova tema</vt:lpstr>
      <vt:lpstr>NEOBVEZNI IZBIRNI PREDMETI                  2023/2024</vt:lpstr>
      <vt:lpstr>KATERE SO PREDNOSTI ZGODNJEGA UČENJA TUJIH JEZIKOV OB VSTOPU V ŠOLO?</vt:lpstr>
      <vt:lpstr>VSEBINA POUKA</vt:lpstr>
      <vt:lpstr>ORGANIZACIJA POUKA</vt:lpstr>
      <vt:lpstr>ORGANIZACIJA PREDMETA</vt:lpstr>
      <vt:lpstr>PowerPointova predstavitev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IZBIRNI PREDMETI  2019/2020</dc:title>
  <dc:creator>Katja Kralj</dc:creator>
  <cp:lastModifiedBy>ROID</cp:lastModifiedBy>
  <cp:revision>18</cp:revision>
  <dcterms:created xsi:type="dcterms:W3CDTF">2019-05-07T17:20:08Z</dcterms:created>
  <dcterms:modified xsi:type="dcterms:W3CDTF">2023-04-03T10:43:36Z</dcterms:modified>
</cp:coreProperties>
</file>