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63" r:id="rId3"/>
    <p:sldId id="261" r:id="rId4"/>
    <p:sldId id="264" r:id="rId5"/>
    <p:sldId id="262" r:id="rId6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82" d="100"/>
          <a:sy n="82" d="100"/>
        </p:scale>
        <p:origin x="147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A595EF-057E-4180-854C-858EDEA59B74}" type="datetimeFigureOut">
              <a:rPr lang="sl-SI" smtClean="0"/>
              <a:t>3. 04. 2023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6184BE-0B70-4590-8C27-C2F774422F6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49724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Uredite slog podnaslova matrice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DBFCD-38DC-4FE4-B407-99CCFE3CDB60}" type="datetimeFigureOut">
              <a:rPr lang="sl-SI"/>
              <a:pPr>
                <a:defRPr/>
              </a:pPr>
              <a:t>3. 04. 2023</a:t>
            </a:fld>
            <a:endParaRPr lang="sl-SI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3AA1C9FC-DBD2-4052-921D-820EAED7B4E9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0A06D-5E80-48DC-9017-4E2EBB3CD830}" type="datetimeFigureOut">
              <a:rPr lang="sl-SI"/>
              <a:pPr>
                <a:defRPr/>
              </a:pPr>
              <a:t>3. 04. 2023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04EA7-6835-4CB1-8D4D-1117AB883B47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C629F-F4D6-4B5A-98AE-3F20843D51CC}" type="datetimeFigureOut">
              <a:rPr lang="sl-SI"/>
              <a:pPr>
                <a:defRPr/>
              </a:pPr>
              <a:t>3. 04. 2023</a:t>
            </a:fld>
            <a:endParaRPr lang="sl-SI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830E2-53BA-40B9-A8B3-2D8F9CE241FF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76EFE-E22F-4071-B830-71B72DB8C92B}" type="datetimeFigureOut">
              <a:rPr lang="sl-SI"/>
              <a:pPr>
                <a:defRPr/>
              </a:pPr>
              <a:t>3. 04. 2023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33C06-E0A1-4483-B459-6E5C1588A15D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C6A22-D62D-4655-BF12-90903E911ACE}" type="datetimeFigureOut">
              <a:rPr lang="sl-SI"/>
              <a:pPr>
                <a:defRPr/>
              </a:pPr>
              <a:t>3. 04. 2023</a:t>
            </a:fld>
            <a:endParaRPr lang="sl-SI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C7746-3F19-4AAD-9768-AB603804C85B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BC15F-2174-487D-B8DB-8C33368727A5}" type="datetimeFigureOut">
              <a:rPr lang="sl-SI"/>
              <a:pPr>
                <a:defRPr/>
              </a:pPr>
              <a:t>3. 04. 2023</a:t>
            </a:fld>
            <a:endParaRPr lang="sl-SI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5F54B-CCE1-4F72-BB4F-A6BC4D4F76C5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C8D47-FF5C-492A-B68B-F960B38B7E22}" type="datetimeFigureOut">
              <a:rPr lang="sl-SI"/>
              <a:pPr>
                <a:defRPr/>
              </a:pPr>
              <a:t>3. 04. 2023</a:t>
            </a:fld>
            <a:endParaRPr lang="sl-SI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C3F3F-2E35-44E4-BAD1-AF7E824FCF95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74855-FD1D-4DA0-B6F4-3895490D8CCA}" type="datetimeFigureOut">
              <a:rPr lang="sl-SI"/>
              <a:pPr>
                <a:defRPr/>
              </a:pPr>
              <a:t>3. 04. 2023</a:t>
            </a:fld>
            <a:endParaRPr lang="sl-SI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0BF29-84D5-46F0-B964-2501E079DABD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80CAF-D614-4E86-B308-9AF393EF571F}" type="datetimeFigureOut">
              <a:rPr lang="sl-SI"/>
              <a:pPr>
                <a:defRPr/>
              </a:pPr>
              <a:t>3. 04. 2023</a:t>
            </a:fld>
            <a:endParaRPr lang="sl-SI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9490E-7F6A-4834-A6D4-167738605E60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91760-94EE-43E3-8AD9-34D378C4E822}" type="datetimeFigureOut">
              <a:rPr lang="sl-SI"/>
              <a:pPr>
                <a:defRPr/>
              </a:pPr>
              <a:t>3. 04. 2023</a:t>
            </a:fld>
            <a:endParaRPr lang="sl-SI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B3807-F5D7-4A03-B6FC-AD1D80E77997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l-SI" noProof="0"/>
              <a:t>Kliknite ikono, če želite dodati sliko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099B1-1DAA-4338-BF1E-9908B864452E}" type="datetimeFigureOut">
              <a:rPr lang="sl-SI"/>
              <a:pPr>
                <a:defRPr/>
              </a:pPr>
              <a:t>3. 04. 2023</a:t>
            </a:fld>
            <a:endParaRPr lang="sl-SI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8E9F4-825A-4ED6-8DEC-CA4F1C41A727}" type="slidenum">
              <a:rPr lang="sl-SI"/>
              <a:pPr>
                <a:defRPr/>
              </a:pPr>
              <a:t>‹#›</a:t>
            </a:fld>
            <a:endParaRPr lang="sl-SI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21848F9-D7C5-4490-A01D-EA92A7C09545}" type="datetimeFigureOut">
              <a:rPr lang="sl-SI"/>
              <a:pPr>
                <a:defRPr/>
              </a:pPr>
              <a:t>3. 04. 2023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306AF72-B23F-4E86-B469-FEE0240D1EFB}" type="slidenum">
              <a:rPr lang="sl-SI"/>
              <a:pPr>
                <a:defRPr/>
              </a:pPr>
              <a:t>‹#›</a:t>
            </a:fld>
            <a:endParaRPr lang="sl-SI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2" r:id="rId4"/>
    <p:sldLayoutId id="2147483681" r:id="rId5"/>
    <p:sldLayoutId id="2147483680" r:id="rId6"/>
    <p:sldLayoutId id="2147483686" r:id="rId7"/>
    <p:sldLayoutId id="2147483687" r:id="rId8"/>
    <p:sldLayoutId id="2147483688" r:id="rId9"/>
    <p:sldLayoutId id="2147483679" r:id="rId10"/>
    <p:sldLayoutId id="214748368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allerist.in/abstract-paintings/music-and-peace" TargetMode="External"/><Relationship Id="rId2" Type="http://schemas.openxmlformats.org/officeDocument/2006/relationships/hyperlink" Target="https://www.istockphoto.com/illustrations/music-drawing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42938" y="4648200"/>
            <a:ext cx="6553200" cy="45720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l-SI" dirty="0"/>
              <a:t>Osnovna šola Šmarjeta</a:t>
            </a:r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241550" y="11113"/>
            <a:ext cx="6648450" cy="2193751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sl-SI" dirty="0"/>
            </a:br>
            <a:br>
              <a:rPr lang="sl-SI" dirty="0"/>
            </a:br>
            <a:br>
              <a:rPr lang="sl-SI" dirty="0"/>
            </a:br>
            <a:r>
              <a:rPr lang="sl-SI" dirty="0"/>
              <a:t>Neobvezni IZBIRNI PREDMETI </a:t>
            </a:r>
            <a:br>
              <a:rPr lang="sl-SI" dirty="0"/>
            </a:br>
            <a:r>
              <a:rPr lang="sl-SI" dirty="0"/>
              <a:t>2023/2024</a:t>
            </a:r>
          </a:p>
        </p:txBody>
      </p:sp>
      <p:pic>
        <p:nvPicPr>
          <p:cNvPr id="13315" name="Slika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50" y="11113"/>
            <a:ext cx="2159000" cy="204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Naslov 1"/>
          <p:cNvSpPr txBox="1">
            <a:spLocks/>
          </p:cNvSpPr>
          <p:nvPr/>
        </p:nvSpPr>
        <p:spPr bwMode="auto">
          <a:xfrm>
            <a:off x="611188" y="3213100"/>
            <a:ext cx="6629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sl-SI" sz="3900" dirty="0">
                <a:solidFill>
                  <a:srgbClr val="47534C"/>
                </a:solidFill>
              </a:rPr>
              <a:t> UMETNOST</a:t>
            </a:r>
          </a:p>
          <a:p>
            <a:pPr algn="ctr"/>
            <a:r>
              <a:rPr lang="sl-SI" sz="3900" dirty="0">
                <a:solidFill>
                  <a:srgbClr val="47534C"/>
                </a:solidFill>
              </a:rPr>
              <a:t>(5., 6. r.)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cap="none"/>
              <a:t>UMETNOST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79512" y="1340768"/>
            <a:ext cx="4176464" cy="1800200"/>
          </a:xfrm>
        </p:spPr>
        <p:txBody>
          <a:bodyPr/>
          <a:lstStyle/>
          <a:p>
            <a:pPr marL="114300" indent="0">
              <a:buNone/>
            </a:pPr>
            <a:endParaRPr lang="sl-SI" b="1" i="1" dirty="0">
              <a:latin typeface="Reprise Title" pitchFamily="2" charset="0"/>
              <a:ea typeface="Gulim" pitchFamily="34" charset="-127"/>
            </a:endParaRPr>
          </a:p>
          <a:p>
            <a:pPr marL="114300" indent="0">
              <a:buNone/>
            </a:pPr>
            <a:r>
              <a:rPr lang="sl-SI" b="1" dirty="0">
                <a:latin typeface="+mj-lt"/>
                <a:ea typeface="Gulim" pitchFamily="34" charset="-127"/>
              </a:rPr>
              <a:t>Prijavite se k predmetu, kjer bomo vedno nasmejani in dobre volje, kjer je na prvem mestu GLASBA </a:t>
            </a:r>
            <a:r>
              <a:rPr lang="sl-SI" b="1" dirty="0">
                <a:latin typeface="+mj-lt"/>
                <a:ea typeface="Gulim" pitchFamily="34" charset="-127"/>
                <a:sym typeface="Wingdings" panose="05000000000000000000" pitchFamily="2" charset="2"/>
              </a:rPr>
              <a:t></a:t>
            </a:r>
            <a:endParaRPr lang="sl-SI" b="1" dirty="0">
              <a:latin typeface="+mj-lt"/>
              <a:ea typeface="Gulim" pitchFamily="34" charset="-127"/>
            </a:endParaRPr>
          </a:p>
          <a:p>
            <a:pPr marL="114300" indent="0">
              <a:buNone/>
            </a:pPr>
            <a:endParaRPr lang="sl-SI" b="1" i="1" dirty="0">
              <a:latin typeface="+mj-lt"/>
              <a:ea typeface="Gulim" pitchFamily="34" charset="-127"/>
            </a:endParaRPr>
          </a:p>
          <a:p>
            <a:pPr marL="114300" indent="0">
              <a:buNone/>
            </a:pPr>
            <a:r>
              <a:rPr lang="sl-SI" dirty="0">
                <a:latin typeface="+mj-lt"/>
                <a:ea typeface="Gulim" pitchFamily="34" charset="-127"/>
              </a:rPr>
              <a:t>Vabljeni vsi:</a:t>
            </a:r>
          </a:p>
          <a:p>
            <a:pPr marL="114300" indent="0">
              <a:buNone/>
            </a:pPr>
            <a:r>
              <a:rPr lang="sl-SI" b="1" dirty="0">
                <a:latin typeface="+mj-lt"/>
                <a:ea typeface="Gulim" pitchFamily="34" charset="-127"/>
              </a:rPr>
              <a:t>inštrumentalisti, vokalisti (pevci), plesalci in igralci</a:t>
            </a:r>
            <a:r>
              <a:rPr lang="sl-SI" dirty="0">
                <a:latin typeface="+mj-lt"/>
                <a:ea typeface="Gulim" pitchFamily="34" charset="-127"/>
              </a:rPr>
              <a:t>, oz. tisti, ki vas zanima, kako izgleda, kadar združimo več umetnosti skupaj </a:t>
            </a:r>
            <a:r>
              <a:rPr lang="sl-SI" dirty="0">
                <a:latin typeface="+mj-lt"/>
                <a:ea typeface="Gulim" pitchFamily="34" charset="-127"/>
                <a:sym typeface="Wingdings" panose="05000000000000000000" pitchFamily="2" charset="2"/>
              </a:rPr>
              <a:t></a:t>
            </a:r>
            <a:endParaRPr lang="sl-SI" dirty="0">
              <a:latin typeface="+mj-lt"/>
              <a:ea typeface="Gulim" pitchFamily="34" charset="-127"/>
            </a:endParaRPr>
          </a:p>
          <a:p>
            <a:pPr marL="114300" indent="0">
              <a:buNone/>
            </a:pPr>
            <a:endParaRPr lang="sl-SI" b="1" i="1" dirty="0">
              <a:latin typeface="Reprise Title" pitchFamily="2" charset="0"/>
              <a:ea typeface="Gulim" pitchFamily="34" charset="-127"/>
            </a:endParaRPr>
          </a:p>
          <a:p>
            <a:pPr marL="114300" indent="0">
              <a:buNone/>
            </a:pPr>
            <a:endParaRPr lang="sl-SI" b="1" i="1" dirty="0">
              <a:latin typeface="Reprise Title" pitchFamily="2" charset="0"/>
              <a:ea typeface="Gulim" pitchFamily="34" charset="-127"/>
            </a:endParaRPr>
          </a:p>
          <a:p>
            <a:pPr marL="114300" indent="0">
              <a:buNone/>
            </a:pPr>
            <a:endParaRPr lang="sl-SI" i="1" dirty="0">
              <a:latin typeface="Reprise Title" pitchFamily="2" charset="0"/>
              <a:ea typeface="Gulim" pitchFamily="34" charset="-127"/>
            </a:endParaRPr>
          </a:p>
        </p:txBody>
      </p:sp>
      <p:pic>
        <p:nvPicPr>
          <p:cNvPr id="1026" name="Picture 2" descr="82,321 Music Drawings Illustrations &amp; Clip Art - iStock">
            <a:extLst>
              <a:ext uri="{FF2B5EF4-FFF2-40B4-BE49-F238E27FC236}">
                <a16:creationId xmlns:a16="http://schemas.microsoft.com/office/drawing/2014/main" id="{A1ABBD4E-1C24-422B-8821-E1FB0672FD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9" y="1988840"/>
            <a:ext cx="4191973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4110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cap="none" dirty="0"/>
              <a:t>UMETNOST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765719"/>
            <a:ext cx="8686800" cy="5348808"/>
          </a:xfrm>
        </p:spPr>
        <p:txBody>
          <a:bodyPr/>
          <a:lstStyle/>
          <a:p>
            <a:pPr marL="114300" indent="0">
              <a:buNone/>
            </a:pPr>
            <a:r>
              <a:rPr lang="sl-SI" b="1" dirty="0">
                <a:latin typeface="+mj-lt"/>
              </a:rPr>
              <a:t>Izpostavljena splošna cilja:</a:t>
            </a:r>
          </a:p>
          <a:p>
            <a:pPr marL="114300" indent="0">
              <a:buNone/>
            </a:pPr>
            <a:endParaRPr lang="sl-SI" dirty="0">
              <a:latin typeface="+mj-lt"/>
            </a:endParaRPr>
          </a:p>
          <a:p>
            <a:pPr marL="114300" indent="0">
              <a:buNone/>
            </a:pPr>
            <a:r>
              <a:rPr lang="sl-SI" dirty="0">
                <a:latin typeface="+mj-lt"/>
              </a:rPr>
              <a:t>Vzbujanje učenčeve radovednosti, sproščanje z umetnostjo ter razvijanje interesa in aktivnega odnosa do kulture in umetnosti (kulturno-umetnostna vzgoja). </a:t>
            </a:r>
          </a:p>
          <a:p>
            <a:pPr marL="114300" indent="0">
              <a:buNone/>
            </a:pPr>
            <a:endParaRPr lang="sl-SI" dirty="0">
              <a:latin typeface="+mj-lt"/>
            </a:endParaRPr>
          </a:p>
          <a:p>
            <a:pPr marL="114300" indent="0">
              <a:buNone/>
            </a:pPr>
            <a:r>
              <a:rPr lang="sl-SI" dirty="0">
                <a:latin typeface="+mj-lt"/>
              </a:rPr>
              <a:t>Oblikovanje pozitivnega odnosa do nacionalne in svetovne kulturno-umetniške dediščine ter njenega vključevanja v sodobnost. 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313" y="2708920"/>
            <a:ext cx="272137" cy="385074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77" y="4365104"/>
            <a:ext cx="274637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4105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43C44EF-F70E-47A6-83B1-68500AC9C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44624"/>
            <a:ext cx="8579296" cy="1403176"/>
          </a:xfrm>
        </p:spPr>
        <p:txBody>
          <a:bodyPr/>
          <a:lstStyle/>
          <a:p>
            <a:r>
              <a:rPr lang="sl-SI" dirty="0"/>
              <a:t>UMETNOST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04BF0AF-7F68-41C1-A642-8441C9693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196752"/>
            <a:ext cx="8003232" cy="4929411"/>
          </a:xfrm>
        </p:spPr>
        <p:txBody>
          <a:bodyPr/>
          <a:lstStyle/>
          <a:p>
            <a:pPr marL="114300" indent="0">
              <a:buNone/>
            </a:pPr>
            <a:r>
              <a:rPr lang="sl-SI" b="1" u="sng" dirty="0">
                <a:latin typeface="+mj-lt"/>
              </a:rPr>
              <a:t>Osredotočili se bomo predvsem na:</a:t>
            </a:r>
          </a:p>
          <a:p>
            <a:pPr marL="114300" indent="0">
              <a:buNone/>
            </a:pPr>
            <a:endParaRPr lang="sl-SI" dirty="0">
              <a:latin typeface="+mj-lt"/>
            </a:endParaRPr>
          </a:p>
          <a:p>
            <a:pPr marL="114300" indent="0">
              <a:buNone/>
            </a:pPr>
            <a:r>
              <a:rPr lang="sl-SI" dirty="0">
                <a:latin typeface="+mj-lt"/>
              </a:rPr>
              <a:t>Oblikovanje in poustvarjanje glasbene ali z glasbo povezane predstave (npr. glasbena pravljica, spevoigra, muzikal).</a:t>
            </a:r>
          </a:p>
          <a:p>
            <a:pPr marL="114300" indent="0">
              <a:buNone/>
            </a:pPr>
            <a:r>
              <a:rPr lang="sl-SI" dirty="0">
                <a:latin typeface="+mj-lt"/>
              </a:rPr>
              <a:t>Poustvarjanje in ustvarjaje vokalne, inštrumentalne in vokalno-inštrumentalne vsebine (izbor izvajalskega sestava ter izvajalskega programa izhaja iz želja, sposobnosti, spretnosti in znanj učencev).</a:t>
            </a:r>
          </a:p>
          <a:p>
            <a:pPr marL="114300" indent="0">
              <a:buNone/>
            </a:pPr>
            <a:r>
              <a:rPr lang="sl-SI" dirty="0">
                <a:latin typeface="+mj-lt"/>
              </a:rPr>
              <a:t>Zvočno eksperimentiranje, improviziranje ter izražanje lastne glasbene zamisli.</a:t>
            </a:r>
          </a:p>
          <a:p>
            <a:pPr marL="114300" indent="0">
              <a:buNone/>
            </a:pPr>
            <a:r>
              <a:rPr lang="sl-SI" dirty="0">
                <a:latin typeface="+mj-lt"/>
              </a:rPr>
              <a:t>Aktivno sodelovanje na proslavah, prireditvah, koncertih, …</a:t>
            </a:r>
          </a:p>
          <a:p>
            <a:pPr marL="114300" indent="0">
              <a:buNone/>
            </a:pPr>
            <a:endParaRPr lang="sl-SI" b="1" dirty="0">
              <a:latin typeface="+mj-lt"/>
            </a:endParaRPr>
          </a:p>
          <a:p>
            <a:pPr marL="114300" indent="0">
              <a:buNone/>
            </a:pPr>
            <a:endParaRPr lang="sl-SI" dirty="0">
              <a:latin typeface="+mj-lt"/>
            </a:endParaRP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AA1EFADF-C233-4775-AEC2-3A1AEBEDE94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31" y="2150368"/>
            <a:ext cx="272137" cy="385074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2575BC28-432F-402F-B5FB-A4B966B378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3326729"/>
            <a:ext cx="272137" cy="385074"/>
          </a:xfrm>
          <a:prstGeom prst="rect">
            <a:avLst/>
          </a:prstGeom>
        </p:spPr>
      </p:pic>
      <p:pic>
        <p:nvPicPr>
          <p:cNvPr id="6" name="Slika 5">
            <a:extLst>
              <a:ext uri="{FF2B5EF4-FFF2-40B4-BE49-F238E27FC236}">
                <a16:creationId xmlns:a16="http://schemas.microsoft.com/office/drawing/2014/main" id="{1075B0DA-0B06-465C-8191-0C326302A39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30" y="4863931"/>
            <a:ext cx="272137" cy="385074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5FB9F3EA-50E0-4F87-9C04-9D2C2B3924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15" y="5605588"/>
            <a:ext cx="272137" cy="385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43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cap="none" dirty="0"/>
              <a:t>UMETNOST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277192" y="1651273"/>
            <a:ext cx="8229600" cy="4373563"/>
          </a:xfrm>
        </p:spPr>
        <p:txBody>
          <a:bodyPr/>
          <a:lstStyle/>
          <a:p>
            <a:pPr marL="114300" indent="0">
              <a:buNone/>
            </a:pPr>
            <a:r>
              <a:rPr lang="sl-SI" b="1" i="1" dirty="0">
                <a:latin typeface="+mj-lt"/>
                <a:ea typeface="Gulim" pitchFamily="34" charset="-127"/>
              </a:rPr>
              <a:t>Prijavite se in uresničite svoje interese za glasbeno umetnost in kulturo!</a:t>
            </a:r>
          </a:p>
          <a:p>
            <a:pPr marL="114300" indent="0">
              <a:buNone/>
            </a:pPr>
            <a:endParaRPr lang="sl-SI" b="1" i="1" dirty="0">
              <a:latin typeface="+mj-lt"/>
              <a:ea typeface="Gulim" pitchFamily="34" charset="-127"/>
            </a:endParaRPr>
          </a:p>
          <a:p>
            <a:pPr marL="114300" indent="0">
              <a:buNone/>
            </a:pPr>
            <a:endParaRPr lang="sl-SI" b="1" i="1" dirty="0">
              <a:latin typeface="+mj-lt"/>
              <a:ea typeface="Gulim" pitchFamily="34" charset="-127"/>
            </a:endParaRPr>
          </a:p>
          <a:p>
            <a:pPr marL="114300" indent="0">
              <a:buNone/>
            </a:pPr>
            <a:endParaRPr lang="sl-SI" b="1" i="1" dirty="0">
              <a:latin typeface="+mj-lt"/>
              <a:ea typeface="Gulim" pitchFamily="34" charset="-127"/>
            </a:endParaRPr>
          </a:p>
          <a:p>
            <a:pPr marL="114300" indent="0">
              <a:buNone/>
            </a:pPr>
            <a:endParaRPr lang="sl-SI" b="1" i="1" dirty="0">
              <a:latin typeface="+mj-lt"/>
              <a:ea typeface="Gulim" pitchFamily="34" charset="-127"/>
            </a:endParaRPr>
          </a:p>
          <a:p>
            <a:pPr marL="114300" indent="0">
              <a:buNone/>
            </a:pPr>
            <a:endParaRPr lang="sl-SI" b="1" i="1" dirty="0">
              <a:latin typeface="+mj-lt"/>
              <a:ea typeface="Gulim" pitchFamily="34" charset="-127"/>
            </a:endParaRPr>
          </a:p>
          <a:p>
            <a:pPr marL="114300" indent="0">
              <a:buNone/>
            </a:pPr>
            <a:endParaRPr lang="sl-SI" b="1" i="1" dirty="0">
              <a:latin typeface="+mj-lt"/>
              <a:ea typeface="Gulim" pitchFamily="34" charset="-127"/>
            </a:endParaRPr>
          </a:p>
          <a:p>
            <a:pPr marL="114300" indent="0">
              <a:buNone/>
            </a:pPr>
            <a:endParaRPr lang="sl-SI" b="1" i="1" dirty="0">
              <a:latin typeface="+mj-lt"/>
              <a:ea typeface="Gulim" pitchFamily="34" charset="-127"/>
            </a:endParaRPr>
          </a:p>
          <a:p>
            <a:pPr marL="114300" indent="0">
              <a:buNone/>
            </a:pPr>
            <a:endParaRPr lang="sl-SI" b="1" i="1" dirty="0">
              <a:latin typeface="+mj-lt"/>
              <a:ea typeface="Gulim" pitchFamily="34" charset="-127"/>
            </a:endParaRPr>
          </a:p>
          <a:p>
            <a:pPr marL="114300" indent="0">
              <a:buNone/>
            </a:pPr>
            <a:r>
              <a:rPr lang="sl-SI" sz="1200" b="1" i="1" dirty="0">
                <a:latin typeface="+mj-lt"/>
                <a:ea typeface="Gulim" pitchFamily="34" charset="-127"/>
              </a:rPr>
              <a:t>Vir slik: </a:t>
            </a:r>
          </a:p>
          <a:p>
            <a:pPr marL="114300" indent="0">
              <a:buNone/>
            </a:pPr>
            <a:r>
              <a:rPr lang="sl-SI" sz="1200" b="1" i="1" dirty="0">
                <a:latin typeface="+mj-lt"/>
                <a:ea typeface="Gulim" pitchFamily="34" charset="-127"/>
                <a:hlinkClick r:id="rId2"/>
              </a:rPr>
              <a:t>https://www.istockphoto.com/illustrations/music-drawings</a:t>
            </a:r>
            <a:endParaRPr lang="sl-SI" sz="1200" b="1" i="1" dirty="0">
              <a:latin typeface="+mj-lt"/>
              <a:ea typeface="Gulim" pitchFamily="34" charset="-127"/>
            </a:endParaRPr>
          </a:p>
          <a:p>
            <a:pPr marL="114300" indent="0">
              <a:buNone/>
            </a:pPr>
            <a:r>
              <a:rPr lang="sl-SI" sz="1200" b="1" i="1" dirty="0">
                <a:latin typeface="+mj-lt"/>
                <a:ea typeface="Gulim" pitchFamily="34" charset="-127"/>
                <a:hlinkClick r:id="rId3"/>
              </a:rPr>
              <a:t>https://www.gallerist.in/abstract-paintings/music-and-peace</a:t>
            </a:r>
            <a:endParaRPr lang="sl-SI" sz="1200" b="1" i="1" dirty="0">
              <a:latin typeface="+mj-lt"/>
              <a:ea typeface="Gulim" pitchFamily="34" charset="-127"/>
            </a:endParaRPr>
          </a:p>
          <a:p>
            <a:pPr marL="114300" indent="0">
              <a:buNone/>
            </a:pPr>
            <a:endParaRPr lang="sl-SI" sz="1200" b="1" i="1" dirty="0">
              <a:latin typeface="+mj-lt"/>
              <a:ea typeface="Gulim" pitchFamily="34" charset="-127"/>
            </a:endParaRPr>
          </a:p>
          <a:p>
            <a:pPr marL="114300" indent="0">
              <a:buNone/>
            </a:pPr>
            <a:endParaRPr lang="sl-SI" sz="1200" b="1" i="1" dirty="0">
              <a:latin typeface="+mj-lt"/>
              <a:ea typeface="Gulim" pitchFamily="34" charset="-127"/>
            </a:endParaRPr>
          </a:p>
          <a:p>
            <a:pPr marL="114300" indent="0">
              <a:buNone/>
            </a:pPr>
            <a:endParaRPr lang="sl-SI" b="1" i="1" dirty="0">
              <a:latin typeface="+mj-lt"/>
              <a:ea typeface="Gulim" pitchFamily="34" charset="-127"/>
            </a:endParaRPr>
          </a:p>
        </p:txBody>
      </p:sp>
      <p:pic>
        <p:nvPicPr>
          <p:cNvPr id="4" name="Picture 2" descr="Buy Music And Peace Painting at Lowest Price by Sutapa Paul">
            <a:extLst>
              <a:ext uri="{FF2B5EF4-FFF2-40B4-BE49-F238E27FC236}">
                <a16:creationId xmlns:a16="http://schemas.microsoft.com/office/drawing/2014/main" id="{BCC73CFE-21DA-4BA5-8A20-52A57733DC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276871"/>
            <a:ext cx="2592288" cy="3758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81112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karnar">
  <a:themeElements>
    <a:clrScheme name="Lekarnar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Lekarnar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ekarnar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240</TotalTime>
  <Words>223</Words>
  <Application>Microsoft Office PowerPoint</Application>
  <PresentationFormat>Diaprojekcija na zaslonu (4:3)</PresentationFormat>
  <Paragraphs>38</Paragraphs>
  <Slides>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7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13" baseType="lpstr">
      <vt:lpstr>Gulim</vt:lpstr>
      <vt:lpstr>Arial</vt:lpstr>
      <vt:lpstr>Book Antiqua</vt:lpstr>
      <vt:lpstr>Calibri</vt:lpstr>
      <vt:lpstr>Century Gothic</vt:lpstr>
      <vt:lpstr>Reprise Title</vt:lpstr>
      <vt:lpstr>Wingdings</vt:lpstr>
      <vt:lpstr>Lekarnar</vt:lpstr>
      <vt:lpstr>   Neobvezni IZBIRNI PREDMETI  2023/2024</vt:lpstr>
      <vt:lpstr>UMETNOST</vt:lpstr>
      <vt:lpstr>UMETNOST</vt:lpstr>
      <vt:lpstr>UMETNOST</vt:lpstr>
      <vt:lpstr>UMETNOST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IZBIRNI PREDMETI 2012/2013 IME PREDMETA</dc:title>
  <dc:creator>knjižko</dc:creator>
  <cp:lastModifiedBy>OŠ Šmarjeta</cp:lastModifiedBy>
  <cp:revision>28</cp:revision>
  <dcterms:created xsi:type="dcterms:W3CDTF">2012-03-13T11:16:18Z</dcterms:created>
  <dcterms:modified xsi:type="dcterms:W3CDTF">2023-04-03T12:52:47Z</dcterms:modified>
</cp:coreProperties>
</file>