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3" r:id="rId3"/>
    <p:sldId id="261" r:id="rId4"/>
    <p:sldId id="264" r:id="rId5"/>
    <p:sldId id="262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595EF-057E-4180-854C-858EDEA59B74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184BE-0B70-4590-8C27-C2F774422F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972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BFCD-38DC-4FE4-B407-99CCFE3CDB60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AA1C9FC-DBD2-4052-921D-820EAED7B4E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A06D-5E80-48DC-9017-4E2EBB3CD830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4EA7-6835-4CB1-8D4D-1117AB883B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629F-F4D6-4B5A-98AE-3F20843D51CC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30E2-53BA-40B9-A8B3-2D8F9CE241F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6EFE-E22F-4071-B830-71B72DB8C92B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3C06-E0A1-4483-B459-6E5C1588A1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6A22-D62D-4655-BF12-90903E911ACE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7746-3F19-4AAD-9768-AB603804C8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C15F-2174-487D-B8DB-8C33368727A5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F54B-CCE1-4F72-BB4F-A6BC4D4F76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8D47-FF5C-492A-B68B-F960B38B7E22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3F3F-2E35-44E4-BAD1-AF7E824FCF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4855-FD1D-4DA0-B6F4-3895490D8CCA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BF29-84D5-46F0-B964-2501E079DA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80CAF-D614-4E86-B308-9AF393EF571F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9490E-7F6A-4834-A6D4-167738605E6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91760-94EE-43E3-8AD9-34D378C4E822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3807-F5D7-4A03-B6FC-AD1D80E7799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99B1-1DAA-4338-BF1E-9908B864452E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E9F4-825A-4ED6-8DEC-CA4F1C41A7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1848F9-D7C5-4490-A01D-EA92A7C09545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6AF72-B23F-4E86-B469-FEE0240D1EF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llerist.in/abstract-paintings/music-and-peace" TargetMode="External"/><Relationship Id="rId2" Type="http://schemas.openxmlformats.org/officeDocument/2006/relationships/hyperlink" Target="https://www.istockphoto.com/illustrations/music-draw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/>
              <a:t>Osnovna šola Šmarjeta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41550" y="11113"/>
            <a:ext cx="6648450" cy="219375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sl-SI" dirty="0"/>
            </a:br>
            <a:br>
              <a:rPr lang="sl-SI" dirty="0"/>
            </a:br>
            <a:br>
              <a:rPr lang="sl-SI" dirty="0"/>
            </a:br>
            <a:r>
              <a:rPr lang="sl-SI" dirty="0"/>
              <a:t>Neobvezni IZBIRNI PREDMETI </a:t>
            </a:r>
            <a:br>
              <a:rPr lang="sl-SI" dirty="0"/>
            </a:br>
            <a:r>
              <a:rPr lang="sl-SI" dirty="0"/>
              <a:t>2023/2024</a:t>
            </a:r>
          </a:p>
        </p:txBody>
      </p:sp>
      <p:pic>
        <p:nvPicPr>
          <p:cNvPr id="13315" name="Slika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11113"/>
            <a:ext cx="215900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Naslov 1"/>
          <p:cNvSpPr txBox="1">
            <a:spLocks/>
          </p:cNvSpPr>
          <p:nvPr/>
        </p:nvSpPr>
        <p:spPr bwMode="auto">
          <a:xfrm>
            <a:off x="611188" y="3213100"/>
            <a:ext cx="6629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l-SI" sz="3900" dirty="0">
                <a:solidFill>
                  <a:srgbClr val="47534C"/>
                </a:solidFill>
              </a:rPr>
              <a:t> UMETNOST</a:t>
            </a:r>
          </a:p>
          <a:p>
            <a:pPr algn="ctr"/>
            <a:r>
              <a:rPr lang="sl-SI" sz="3900" dirty="0">
                <a:solidFill>
                  <a:srgbClr val="47534C"/>
                </a:solidFill>
              </a:rPr>
              <a:t>(5., 6. r.)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cap="none"/>
              <a:t>UMETNOST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340768"/>
            <a:ext cx="4176464" cy="1800200"/>
          </a:xfrm>
        </p:spPr>
        <p:txBody>
          <a:bodyPr/>
          <a:lstStyle/>
          <a:p>
            <a:pPr marL="114300" indent="0">
              <a:buNone/>
            </a:pP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r>
              <a:rPr lang="sl-SI" b="1" dirty="0">
                <a:latin typeface="+mj-lt"/>
                <a:ea typeface="Gulim" pitchFamily="34" charset="-127"/>
              </a:rPr>
              <a:t>Prijavite se k predmetu, kjer bomo vedno nasmejani in dobre volje, kjer je na prvem mestu GLASBA </a:t>
            </a:r>
            <a:r>
              <a:rPr lang="sl-SI" b="1" dirty="0">
                <a:latin typeface="+mj-lt"/>
                <a:ea typeface="Gulim" pitchFamily="34" charset="-127"/>
                <a:sym typeface="Wingdings" panose="05000000000000000000" pitchFamily="2" charset="2"/>
              </a:rPr>
              <a:t></a:t>
            </a:r>
            <a:endParaRPr lang="sl-SI" b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r>
              <a:rPr lang="sl-SI" dirty="0">
                <a:latin typeface="+mj-lt"/>
                <a:ea typeface="Gulim" pitchFamily="34" charset="-127"/>
              </a:rPr>
              <a:t>Vabljeni vsi:</a:t>
            </a:r>
          </a:p>
          <a:p>
            <a:pPr marL="114300" indent="0">
              <a:buNone/>
            </a:pPr>
            <a:r>
              <a:rPr lang="sl-SI" b="1" dirty="0">
                <a:latin typeface="+mj-lt"/>
                <a:ea typeface="Gulim" pitchFamily="34" charset="-127"/>
              </a:rPr>
              <a:t>inštrumentalisti, vokalisti (pevci), plesalci in igralci</a:t>
            </a:r>
            <a:r>
              <a:rPr lang="sl-SI" dirty="0">
                <a:latin typeface="+mj-lt"/>
                <a:ea typeface="Gulim" pitchFamily="34" charset="-127"/>
              </a:rPr>
              <a:t>, oz. tisti, ki vas zanima, kako izgleda, kadar združimo več umetnosti skupaj </a:t>
            </a:r>
            <a:r>
              <a:rPr lang="sl-SI" dirty="0">
                <a:latin typeface="+mj-lt"/>
                <a:ea typeface="Gulim" pitchFamily="34" charset="-127"/>
                <a:sym typeface="Wingdings" panose="05000000000000000000" pitchFamily="2" charset="2"/>
              </a:rPr>
              <a:t></a:t>
            </a:r>
            <a:endParaRPr lang="sl-SI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</p:txBody>
      </p:sp>
      <p:pic>
        <p:nvPicPr>
          <p:cNvPr id="1026" name="Picture 2" descr="82,321 Music Drawings Illustrations &amp; Clip Art - iStock">
            <a:extLst>
              <a:ext uri="{FF2B5EF4-FFF2-40B4-BE49-F238E27FC236}">
                <a16:creationId xmlns:a16="http://schemas.microsoft.com/office/drawing/2014/main" id="{A1ABBD4E-1C24-422B-8821-E1FB0672F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988840"/>
            <a:ext cx="419197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11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cap="none" dirty="0"/>
              <a:t>UMETNOST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65719"/>
            <a:ext cx="8686800" cy="5348808"/>
          </a:xfrm>
        </p:spPr>
        <p:txBody>
          <a:bodyPr/>
          <a:lstStyle/>
          <a:p>
            <a:pPr marL="114300" indent="0">
              <a:buNone/>
            </a:pPr>
            <a:r>
              <a:rPr lang="sl-SI" b="1" dirty="0">
                <a:latin typeface="+mj-lt"/>
              </a:rPr>
              <a:t>Izpostavljena splošna cilja:</a:t>
            </a:r>
          </a:p>
          <a:p>
            <a:pPr marL="114300" indent="0">
              <a:buNone/>
            </a:pPr>
            <a:endParaRPr lang="sl-SI" dirty="0">
              <a:latin typeface="+mj-lt"/>
            </a:endParaRPr>
          </a:p>
          <a:p>
            <a:pPr marL="114300" indent="0">
              <a:buNone/>
            </a:pPr>
            <a:r>
              <a:rPr lang="sl-SI" dirty="0">
                <a:latin typeface="+mj-lt"/>
              </a:rPr>
              <a:t>Vzbujanje učenčeve radovednosti, sproščanje z umetnostjo ter razvijanje interesa in aktivnega odnosa do kulture in umetnosti (kulturno-umetnostna vzgoja). </a:t>
            </a:r>
          </a:p>
          <a:p>
            <a:pPr marL="114300" indent="0">
              <a:buNone/>
            </a:pPr>
            <a:endParaRPr lang="sl-SI" dirty="0">
              <a:latin typeface="+mj-lt"/>
            </a:endParaRPr>
          </a:p>
          <a:p>
            <a:pPr marL="114300" indent="0">
              <a:buNone/>
            </a:pPr>
            <a:r>
              <a:rPr lang="sl-SI" dirty="0">
                <a:latin typeface="+mj-lt"/>
              </a:rPr>
              <a:t>Oblikovanje pozitivnega odnosa do nacionalne in svetovne kulturno-umetniške dediščine ter njenega vključevanja v sodobnost.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3" y="2708920"/>
            <a:ext cx="272137" cy="38507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77" y="4365104"/>
            <a:ext cx="2746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1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3C44EF-F70E-47A6-83B1-68500AC9C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579296" cy="1403176"/>
          </a:xfrm>
        </p:spPr>
        <p:txBody>
          <a:bodyPr/>
          <a:lstStyle/>
          <a:p>
            <a:r>
              <a:rPr lang="sl-SI" dirty="0"/>
              <a:t>UMETNOST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04BF0AF-7F68-41C1-A642-8441C9693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114300" indent="0">
              <a:buNone/>
            </a:pPr>
            <a:r>
              <a:rPr lang="sl-SI" b="1" u="sng" dirty="0">
                <a:latin typeface="+mj-lt"/>
              </a:rPr>
              <a:t>Osredotočili se bomo predvsem na:</a:t>
            </a:r>
          </a:p>
          <a:p>
            <a:pPr marL="114300" indent="0">
              <a:buNone/>
            </a:pPr>
            <a:endParaRPr lang="sl-SI" dirty="0">
              <a:latin typeface="+mj-lt"/>
            </a:endParaRPr>
          </a:p>
          <a:p>
            <a:pPr marL="114300" indent="0">
              <a:buNone/>
            </a:pPr>
            <a:r>
              <a:rPr lang="sl-SI" dirty="0">
                <a:latin typeface="+mj-lt"/>
              </a:rPr>
              <a:t>Oblikovanje in poustvarjanje glasbene ali z glasbo povezane predstave (npr. glasbena pravljica, spevoigra, muzikal).</a:t>
            </a:r>
          </a:p>
          <a:p>
            <a:pPr marL="114300" indent="0">
              <a:buNone/>
            </a:pPr>
            <a:r>
              <a:rPr lang="sl-SI" dirty="0">
                <a:latin typeface="+mj-lt"/>
              </a:rPr>
              <a:t>Poustvarjanje in ustvarjaje vokalne, inštrumentalne in vokalno-inštrumentalne vsebine (izbor izvajalskega sestava ter izvajalskega programa izhaja iz želja, sposobnosti, spretnosti in znanj učencev).</a:t>
            </a:r>
          </a:p>
          <a:p>
            <a:pPr marL="114300" indent="0">
              <a:buNone/>
            </a:pPr>
            <a:r>
              <a:rPr lang="sl-SI" dirty="0">
                <a:latin typeface="+mj-lt"/>
              </a:rPr>
              <a:t>Zvočno eksperimentiranje, improviziranje ter izražanje lastne glasbene zamisli.</a:t>
            </a:r>
          </a:p>
          <a:p>
            <a:pPr marL="114300" indent="0">
              <a:buNone/>
            </a:pPr>
            <a:r>
              <a:rPr lang="sl-SI" dirty="0">
                <a:latin typeface="+mj-lt"/>
              </a:rPr>
              <a:t>Aktivno sodelovanje na proslavah, prireditvah, koncertih, …</a:t>
            </a:r>
          </a:p>
          <a:p>
            <a:pPr marL="114300" indent="0">
              <a:buNone/>
            </a:pPr>
            <a:endParaRPr lang="sl-SI" b="1" dirty="0">
              <a:latin typeface="+mj-lt"/>
            </a:endParaRPr>
          </a:p>
          <a:p>
            <a:pPr marL="114300" indent="0">
              <a:buNone/>
            </a:pPr>
            <a:endParaRPr lang="sl-SI" dirty="0">
              <a:latin typeface="+mj-lt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A1EFADF-C233-4775-AEC2-3A1AEBEDE9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31" y="2150368"/>
            <a:ext cx="272137" cy="38507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575BC28-432F-402F-B5FB-A4B966B378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326729"/>
            <a:ext cx="272137" cy="385074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1075B0DA-0B06-465C-8191-0C326302A3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30" y="4863931"/>
            <a:ext cx="272137" cy="38507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FB9F3EA-50E0-4F87-9C04-9D2C2B3924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15" y="5605588"/>
            <a:ext cx="272137" cy="38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4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cap="none" dirty="0"/>
              <a:t>UMETNOST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77192" y="1651273"/>
            <a:ext cx="8229600" cy="4373563"/>
          </a:xfrm>
        </p:spPr>
        <p:txBody>
          <a:bodyPr/>
          <a:lstStyle/>
          <a:p>
            <a:pPr marL="114300" indent="0">
              <a:buNone/>
            </a:pPr>
            <a:r>
              <a:rPr lang="sl-SI" b="1" i="1" dirty="0">
                <a:latin typeface="+mj-lt"/>
                <a:ea typeface="Gulim" pitchFamily="34" charset="-127"/>
              </a:rPr>
              <a:t>Prijavite se in uresničite svoje interese za glasbeno umetnost in kulturo!</a:t>
            </a: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r>
              <a:rPr lang="sl-SI" sz="1200" b="1" i="1" dirty="0">
                <a:latin typeface="+mj-lt"/>
                <a:ea typeface="Gulim" pitchFamily="34" charset="-127"/>
              </a:rPr>
              <a:t>Vir slik: </a:t>
            </a:r>
          </a:p>
          <a:p>
            <a:pPr marL="114300" indent="0">
              <a:buNone/>
            </a:pPr>
            <a:r>
              <a:rPr lang="sl-SI" sz="1200" b="1" i="1" dirty="0">
                <a:latin typeface="+mj-lt"/>
                <a:ea typeface="Gulim" pitchFamily="34" charset="-127"/>
                <a:hlinkClick r:id="rId2"/>
              </a:rPr>
              <a:t>https://www.istockphoto.com/illustrations/music-drawings</a:t>
            </a:r>
            <a:endParaRPr lang="sl-SI" sz="1200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r>
              <a:rPr lang="sl-SI" sz="1200" b="1" i="1" dirty="0">
                <a:latin typeface="+mj-lt"/>
                <a:ea typeface="Gulim" pitchFamily="34" charset="-127"/>
                <a:hlinkClick r:id="rId3"/>
              </a:rPr>
              <a:t>https://www.gallerist.in/abstract-paintings/music-and-peace</a:t>
            </a:r>
            <a:endParaRPr lang="sl-SI" sz="1200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sz="1200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sz="1200" b="1" i="1" dirty="0">
              <a:latin typeface="+mj-lt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+mj-lt"/>
              <a:ea typeface="Gulim" pitchFamily="34" charset="-127"/>
            </a:endParaRPr>
          </a:p>
        </p:txBody>
      </p:sp>
      <p:pic>
        <p:nvPicPr>
          <p:cNvPr id="4" name="Picture 2" descr="Buy Music And Peace Painting at Lowest Price by Sutapa Paul">
            <a:extLst>
              <a:ext uri="{FF2B5EF4-FFF2-40B4-BE49-F238E27FC236}">
                <a16:creationId xmlns:a16="http://schemas.microsoft.com/office/drawing/2014/main" id="{BCC73CFE-21DA-4BA5-8A20-52A57733D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76871"/>
            <a:ext cx="2592288" cy="37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111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240</TotalTime>
  <Words>223</Words>
  <Application>Microsoft Office PowerPoint</Application>
  <PresentationFormat>Diaprojekcija na zaslonu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3" baseType="lpstr">
      <vt:lpstr>Gulim</vt:lpstr>
      <vt:lpstr>Arial</vt:lpstr>
      <vt:lpstr>Book Antiqua</vt:lpstr>
      <vt:lpstr>Calibri</vt:lpstr>
      <vt:lpstr>Century Gothic</vt:lpstr>
      <vt:lpstr>Reprise Title</vt:lpstr>
      <vt:lpstr>Wingdings</vt:lpstr>
      <vt:lpstr>Lekarnar</vt:lpstr>
      <vt:lpstr>   Neobvezni IZBIRNI PREDMETI  2023/2024</vt:lpstr>
      <vt:lpstr>UMETNOST</vt:lpstr>
      <vt:lpstr>UMETNOST</vt:lpstr>
      <vt:lpstr>UMETNOST</vt:lpstr>
      <vt:lpstr>UMETNOST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OŠ Šmarjeta</cp:lastModifiedBy>
  <cp:revision>28</cp:revision>
  <dcterms:created xsi:type="dcterms:W3CDTF">2012-03-13T11:16:18Z</dcterms:created>
  <dcterms:modified xsi:type="dcterms:W3CDTF">2023-04-03T12:52:47Z</dcterms:modified>
</cp:coreProperties>
</file>