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990000"/>
    <a:srgbClr val="993366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6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B236-9A50-4470-999C-7A08FF738192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6AED-22F5-4A10-82A5-D0224B5F0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219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B236-9A50-4470-999C-7A08FF738192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6AED-22F5-4A10-82A5-D0224B5F0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B236-9A50-4470-999C-7A08FF738192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6AED-22F5-4A10-82A5-D0224B5F0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12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B236-9A50-4470-999C-7A08FF738192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6AED-22F5-4A10-82A5-D0224B5F0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5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B236-9A50-4470-999C-7A08FF738192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6AED-22F5-4A10-82A5-D0224B5F0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64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B236-9A50-4470-999C-7A08FF738192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6AED-22F5-4A10-82A5-D0224B5F0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89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B236-9A50-4470-999C-7A08FF738192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6AED-22F5-4A10-82A5-D0224B5F0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96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B236-9A50-4470-999C-7A08FF738192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6AED-22F5-4A10-82A5-D0224B5F0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882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B236-9A50-4470-999C-7A08FF738192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6AED-22F5-4A10-82A5-D0224B5F0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836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B236-9A50-4470-999C-7A08FF738192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6AED-22F5-4A10-82A5-D0224B5F0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77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B236-9A50-4470-999C-7A08FF738192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6AED-22F5-4A10-82A5-D0224B5F0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17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2B236-9A50-4470-999C-7A08FF738192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E6AED-22F5-4A10-82A5-D0224B5F0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8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1619672" y="1539944"/>
            <a:ext cx="7128791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4800" b="1" dirty="0">
                <a:solidFill>
                  <a:srgbClr val="C00000"/>
                </a:solidFill>
              </a:rPr>
              <a:t>LIKOVNO SNOVANJE 2</a:t>
            </a:r>
          </a:p>
          <a:p>
            <a:endParaRPr lang="sl-SI" sz="2000" b="1" dirty="0">
              <a:solidFill>
                <a:srgbClr val="993366"/>
              </a:solidFill>
            </a:endParaRPr>
          </a:p>
          <a:p>
            <a:r>
              <a:rPr lang="sl-SI" sz="2400" b="1" dirty="0"/>
              <a:t> </a:t>
            </a:r>
            <a:r>
              <a:rPr lang="sl-SI" sz="2000" b="1" dirty="0"/>
              <a:t>CILJI PREDMETA </a:t>
            </a:r>
          </a:p>
          <a:p>
            <a:endParaRPr lang="sl-SI" sz="2000" b="1" dirty="0"/>
          </a:p>
          <a:p>
            <a:pPr lvl="0"/>
            <a:r>
              <a:rPr lang="sl-SI" sz="2000" b="1" dirty="0"/>
              <a:t> </a:t>
            </a:r>
            <a:r>
              <a:rPr lang="sl-SI" sz="2000" dirty="0"/>
              <a:t>Učenci razvijajo zmožnost opazovanja, predstavljivosti in likovne domišljije,</a:t>
            </a:r>
            <a:endParaRPr lang="en-US" sz="2000" dirty="0"/>
          </a:p>
          <a:p>
            <a:pPr lvl="0"/>
            <a:r>
              <a:rPr lang="sl-SI" sz="2000" dirty="0"/>
              <a:t> se seznanjajo z likovnimi izrazili in se usposabljajo za njihovo samostojno uporabo,</a:t>
            </a:r>
            <a:endParaRPr lang="en-US" sz="2000" dirty="0"/>
          </a:p>
          <a:p>
            <a:pPr lvl="0"/>
            <a:r>
              <a:rPr lang="sl-SI" sz="2000" dirty="0"/>
              <a:t> razvijajo motorične spretnosti ob rokovanju z  različnimi materiali in orodji,</a:t>
            </a:r>
            <a:endParaRPr lang="en-US" sz="2000" dirty="0"/>
          </a:p>
          <a:p>
            <a:pPr lvl="0"/>
            <a:r>
              <a:rPr lang="sl-SI" sz="2000" dirty="0"/>
              <a:t> bogatijo emocionalne, socialne in estetske  osebnostne kvalitete,</a:t>
            </a:r>
            <a:endParaRPr lang="en-US" sz="2000" dirty="0"/>
          </a:p>
          <a:p>
            <a:pPr lvl="0"/>
            <a:r>
              <a:rPr lang="sl-SI" sz="2000" dirty="0"/>
              <a:t> razvijajo čut za lepo,</a:t>
            </a:r>
            <a:endParaRPr lang="en-US" sz="2000" dirty="0"/>
          </a:p>
          <a:p>
            <a:pPr lvl="0"/>
            <a:r>
              <a:rPr lang="sl-SI" sz="2000" dirty="0"/>
              <a:t> razvijajo odnos do likovnih stvaritev in do likovne  kulturne dediščine,</a:t>
            </a:r>
            <a:endParaRPr lang="en-US" sz="2000" dirty="0"/>
          </a:p>
          <a:p>
            <a:pPr lvl="0"/>
            <a:r>
              <a:rPr lang="sl-SI" sz="2000" dirty="0"/>
              <a:t> razvijajo pozitivni odnos do dela.</a:t>
            </a:r>
            <a:r>
              <a:rPr lang="sl-SI" sz="2000" i="1" dirty="0"/>
              <a:t> </a:t>
            </a:r>
            <a:endParaRPr lang="en-US" sz="2000" dirty="0"/>
          </a:p>
        </p:txBody>
      </p:sp>
      <p:pic>
        <p:nvPicPr>
          <p:cNvPr id="5" name="Slika 4" descr="TQMM ¿será la primavera?">
            <a:extLst>
              <a:ext uri="{FF2B5EF4-FFF2-40B4-BE49-F238E27FC236}">
                <a16:creationId xmlns:a16="http://schemas.microsoft.com/office/drawing/2014/main" id="{4FE02090-06F8-4799-AC40-C62D721F7A77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733"/>
          <a:stretch/>
        </p:blipFill>
        <p:spPr bwMode="auto">
          <a:xfrm>
            <a:off x="60960" y="87216"/>
            <a:ext cx="1342688" cy="66541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4" name="Predmet 3">
            <a:extLst>
              <a:ext uri="{FF2B5EF4-FFF2-40B4-BE49-F238E27FC236}">
                <a16:creationId xmlns:a16="http://schemas.microsoft.com/office/drawing/2014/main" id="{2F658B8B-85C9-4378-B9CF-F9C9C1559F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5004378"/>
              </p:ext>
            </p:extLst>
          </p:nvPr>
        </p:nvGraphicFramePr>
        <p:xfrm>
          <a:off x="1691680" y="116632"/>
          <a:ext cx="1872208" cy="1389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1188000" imgH="984960" progId="Word.Picture.8">
                  <p:embed/>
                </p:oleObj>
              </mc:Choice>
              <mc:Fallback>
                <p:oleObj name="Picture" r:id="rId3" imgW="1188000" imgH="984960" progId="Word.Picture.8">
                  <p:embed/>
                  <p:pic>
                    <p:nvPicPr>
                      <p:cNvPr id="3" name="Predmet 2">
                        <a:extLst>
                          <a:ext uri="{FF2B5EF4-FFF2-40B4-BE49-F238E27FC236}">
                            <a16:creationId xmlns:a16="http://schemas.microsoft.com/office/drawing/2014/main" id="{970204D4-D507-4FA4-BA4A-2465D59B06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16632"/>
                        <a:ext cx="1872208" cy="13894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PoljeZBesedilom 5">
            <a:extLst>
              <a:ext uri="{FF2B5EF4-FFF2-40B4-BE49-F238E27FC236}">
                <a16:creationId xmlns:a16="http://schemas.microsoft.com/office/drawing/2014/main" id="{F08E5768-D11B-473B-8FD0-B5ACBBCA55D7}"/>
              </a:ext>
            </a:extLst>
          </p:cNvPr>
          <p:cNvSpPr txBox="1"/>
          <p:nvPr/>
        </p:nvSpPr>
        <p:spPr>
          <a:xfrm>
            <a:off x="3669404" y="720144"/>
            <a:ext cx="4572000" cy="774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OŠ Šmarjeta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Šolsko leto 2023/2024</a:t>
            </a:r>
          </a:p>
        </p:txBody>
      </p:sp>
    </p:spTree>
    <p:extLst>
      <p:ext uri="{BB962C8B-B14F-4D97-AF65-F5344CB8AC3E}">
        <p14:creationId xmlns:p14="http://schemas.microsoft.com/office/powerpoint/2010/main" val="4199358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547664" y="535900"/>
            <a:ext cx="7272808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800" b="1" dirty="0"/>
              <a:t>OPREDELITEV PREDMETA LIKOVNO SNOVANJE</a:t>
            </a:r>
            <a:endParaRPr lang="en-US" sz="2800" b="1" dirty="0"/>
          </a:p>
          <a:p>
            <a:r>
              <a:rPr lang="sl-SI" sz="2400" dirty="0"/>
              <a:t>Izbirni predmet likovno snovanje dopolnjuje vsebine rednega predmeta likovna umetnost. </a:t>
            </a:r>
          </a:p>
          <a:p>
            <a:r>
              <a:rPr lang="sl-SI" sz="2400" dirty="0"/>
              <a:t>Učenci pri praktičnem ustvarjanju spoznavajo različna likovna področja.</a:t>
            </a:r>
          </a:p>
          <a:p>
            <a:endParaRPr lang="sl-SI" sz="2800" b="1" dirty="0"/>
          </a:p>
          <a:p>
            <a:r>
              <a:rPr lang="sl-SI" sz="2800" b="1" dirty="0"/>
              <a:t>ORGANIZACIJA POUKA</a:t>
            </a:r>
            <a:endParaRPr lang="en-US" sz="2800" b="1" dirty="0"/>
          </a:p>
          <a:p>
            <a:r>
              <a:rPr lang="sl-SI" sz="2800" dirty="0"/>
              <a:t>Za izbirni predmet likovno snovanje 2 </a:t>
            </a:r>
          </a:p>
          <a:p>
            <a:r>
              <a:rPr lang="sl-SI" sz="2800" dirty="0"/>
              <a:t>je namenjenih 35 ur. Izvedejo se v blok urah. </a:t>
            </a:r>
          </a:p>
          <a:p>
            <a:r>
              <a:rPr lang="sl-SI" sz="2800" dirty="0"/>
              <a:t> </a:t>
            </a:r>
            <a:endParaRPr lang="en-US" sz="2800" dirty="0"/>
          </a:p>
          <a:p>
            <a:r>
              <a:rPr lang="sl-SI" sz="2800" b="1" dirty="0">
                <a:solidFill>
                  <a:srgbClr val="990000"/>
                </a:solidFill>
              </a:rPr>
              <a:t>LIKOVNO SNOVANJE 2 je namenjeno učenkam in učencem 8. razreda, tudi tistim, ki niso obiskovali likovnega snovanja 1.</a:t>
            </a:r>
          </a:p>
          <a:p>
            <a:endParaRPr lang="en-US" sz="2200" b="1" dirty="0"/>
          </a:p>
        </p:txBody>
      </p:sp>
      <p:pic>
        <p:nvPicPr>
          <p:cNvPr id="7" name="Slika 6" descr="TQMM ¿será la primavera?">
            <a:extLst>
              <a:ext uri="{FF2B5EF4-FFF2-40B4-BE49-F238E27FC236}">
                <a16:creationId xmlns:a16="http://schemas.microsoft.com/office/drawing/2014/main" id="{3330AC13-1494-4B65-975B-08A4FD9CE08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45" r="59687"/>
          <a:stretch/>
        </p:blipFill>
        <p:spPr bwMode="auto">
          <a:xfrm>
            <a:off x="92263" y="51256"/>
            <a:ext cx="1311385" cy="665303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0729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271289" y="332656"/>
            <a:ext cx="8607147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sz="2800" b="1" dirty="0"/>
          </a:p>
          <a:p>
            <a:r>
              <a:rPr lang="sl-SI" sz="2800" b="1" dirty="0">
                <a:solidFill>
                  <a:srgbClr val="C00000"/>
                </a:solidFill>
              </a:rPr>
              <a:t>VSEBINA LIKOVNEGA SNOVANJA 2</a:t>
            </a:r>
          </a:p>
          <a:p>
            <a:endParaRPr lang="en-US" sz="2800" b="1" dirty="0"/>
          </a:p>
          <a:p>
            <a:r>
              <a:rPr lang="sl-SI" sz="2800" dirty="0"/>
              <a:t>Predmet zavzema več likovnih področij: RISANJE, SLIKANJE, GRAFIKO, PROSTORSKO OBLIKOVANJE.</a:t>
            </a:r>
          </a:p>
          <a:p>
            <a:endParaRPr lang="en-US" sz="2400" b="1" dirty="0"/>
          </a:p>
        </p:txBody>
      </p:sp>
      <p:pic>
        <p:nvPicPr>
          <p:cNvPr id="10" name="Slika 9">
            <a:extLst>
              <a:ext uri="{FF2B5EF4-FFF2-40B4-BE49-F238E27FC236}">
                <a16:creationId xmlns:a16="http://schemas.microsoft.com/office/drawing/2014/main" id="{1E619C7D-8E37-4526-8CF2-7EC2D1610DA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9" t="5932" r="9997" b="8855"/>
          <a:stretch/>
        </p:blipFill>
        <p:spPr bwMode="auto">
          <a:xfrm rot="5400000">
            <a:off x="-184188" y="3847045"/>
            <a:ext cx="2438370" cy="18903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Slika 10" descr="Slika, ki vsebuje besede besedilo, vektorska grafika&#10;&#10;Opis je samodejno ustvarjen">
            <a:extLst>
              <a:ext uri="{FF2B5EF4-FFF2-40B4-BE49-F238E27FC236}">
                <a16:creationId xmlns:a16="http://schemas.microsoft.com/office/drawing/2014/main" id="{993E50C2-88F2-4308-80F8-004410EC5C3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4" t="4513" r="2796" b="9747"/>
          <a:stretch/>
        </p:blipFill>
        <p:spPr bwMode="auto">
          <a:xfrm rot="5400000">
            <a:off x="1700182" y="3915223"/>
            <a:ext cx="2436613" cy="175219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Slika 11" descr="Slika, ki vsebuje besede besedilo&#10;&#10;Opis je samodejno ustvarjen">
            <a:extLst>
              <a:ext uri="{FF2B5EF4-FFF2-40B4-BE49-F238E27FC236}">
                <a16:creationId xmlns:a16="http://schemas.microsoft.com/office/drawing/2014/main" id="{4015A61D-962D-4A5F-B428-3F800B988E0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3" t="4828" r="5516" b="6001"/>
          <a:stretch/>
        </p:blipFill>
        <p:spPr bwMode="auto">
          <a:xfrm rot="5400000">
            <a:off x="3528925" y="3895111"/>
            <a:ext cx="2461629" cy="18174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Slika 12">
            <a:extLst>
              <a:ext uri="{FF2B5EF4-FFF2-40B4-BE49-F238E27FC236}">
                <a16:creationId xmlns:a16="http://schemas.microsoft.com/office/drawing/2014/main" id="{440C066A-362A-4E1D-9AD8-47D90037B06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8" t="9623" r="8152" b="5008"/>
          <a:stretch/>
        </p:blipFill>
        <p:spPr bwMode="auto">
          <a:xfrm>
            <a:off x="5724891" y="3548000"/>
            <a:ext cx="3318373" cy="24616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PoljeZBesedilom 3">
            <a:extLst>
              <a:ext uri="{FF2B5EF4-FFF2-40B4-BE49-F238E27FC236}">
                <a16:creationId xmlns:a16="http://schemas.microsoft.com/office/drawing/2014/main" id="{062FB3EB-924D-AF37-7AE9-5D8DA82CF946}"/>
              </a:ext>
            </a:extLst>
          </p:cNvPr>
          <p:cNvSpPr txBox="1"/>
          <p:nvPr/>
        </p:nvSpPr>
        <p:spPr>
          <a:xfrm>
            <a:off x="5668459" y="616180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1800" dirty="0"/>
              <a:t>Mentorica: Vida Cizel</a:t>
            </a:r>
          </a:p>
        </p:txBody>
      </p:sp>
    </p:spTree>
    <p:extLst>
      <p:ext uri="{BB962C8B-B14F-4D97-AF65-F5344CB8AC3E}">
        <p14:creationId xmlns:p14="http://schemas.microsoft.com/office/powerpoint/2010/main" val="137196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172</Words>
  <Application>Microsoft Office PowerPoint</Application>
  <PresentationFormat>Diaprojekcija na zaslonu (4:3)</PresentationFormat>
  <Paragraphs>27</Paragraphs>
  <Slides>3</Slides>
  <Notes>0</Notes>
  <HiddenSlides>0</HiddenSlides>
  <MMClips>0</MMClips>
  <ScaleCrop>false</ScaleCrop>
  <HeadingPairs>
    <vt:vector size="8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7" baseType="lpstr">
      <vt:lpstr>Arial</vt:lpstr>
      <vt:lpstr>Calibri</vt:lpstr>
      <vt:lpstr>Officeova tema</vt:lpstr>
      <vt:lpstr>Picture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Vida</dc:creator>
  <cp:lastModifiedBy>Vito Cizel</cp:lastModifiedBy>
  <cp:revision>50</cp:revision>
  <dcterms:created xsi:type="dcterms:W3CDTF">2016-04-20T19:36:44Z</dcterms:created>
  <dcterms:modified xsi:type="dcterms:W3CDTF">2023-03-31T19:53:56Z</dcterms:modified>
</cp:coreProperties>
</file>