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031C958-8ABD-4839-9A49-3444DCD54526}" type="datetimeFigureOut">
              <a:rPr lang="sl-SI" smtClean="0"/>
              <a:t>31.03.2023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176691F-DB5B-4342-8EB5-018CE7C36E3D}" type="slidenum">
              <a:rPr lang="sl-SI" smtClean="0"/>
              <a:t>‹#›</a:t>
            </a:fld>
            <a:endParaRPr lang="sl-S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19626" y="4653136"/>
            <a:ext cx="6553200" cy="457200"/>
          </a:xfrm>
          <a:blipFill>
            <a:blip r:embed="rId2"/>
            <a:tile tx="0" ty="0" sx="100000" sy="100000" flip="none" algn="tl"/>
          </a:blip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l-SI" b="1" dirty="0" smtClean="0">
                <a:solidFill>
                  <a:schemeClr val="bg1"/>
                </a:solidFill>
              </a:rPr>
              <a:t>9. razred</a:t>
            </a:r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259846" y="426041"/>
            <a:ext cx="6629400" cy="1219201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IZBIRNI PREDMETI </a:t>
            </a:r>
            <a:br>
              <a:rPr lang="sl-SI" dirty="0" smtClean="0"/>
            </a:br>
            <a:r>
              <a:rPr lang="sl-SI" dirty="0" smtClean="0"/>
              <a:t>2023/2024</a:t>
            </a:r>
            <a:endParaRPr lang="sl-SI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9" y="11091"/>
            <a:ext cx="2160240" cy="2049102"/>
          </a:xfrm>
          <a:prstGeom prst="rect">
            <a:avLst/>
          </a:prstGeom>
        </p:spPr>
      </p:pic>
      <p:sp>
        <p:nvSpPr>
          <p:cNvPr id="5" name="Naslov 1"/>
          <p:cNvSpPr txBox="1">
            <a:spLocks/>
          </p:cNvSpPr>
          <p:nvPr/>
        </p:nvSpPr>
        <p:spPr>
          <a:xfrm>
            <a:off x="611560" y="3212976"/>
            <a:ext cx="6629400" cy="1219201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NAČINI PREHRANJEVANJA</a:t>
            </a: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 descr="Povezana slik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637" y="2924944"/>
            <a:ext cx="1449162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177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408372"/>
            <a:ext cx="7848872" cy="100440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NAČINI PREHRANJEVANJA</a:t>
            </a: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426128" y="1916832"/>
            <a:ext cx="8322336" cy="387798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l-SI" sz="2000" dirty="0">
                <a:latin typeface="+mj-lt"/>
              </a:rPr>
              <a:t>Učencem predmet </a:t>
            </a:r>
            <a:r>
              <a:rPr lang="sl-SI" sz="2000" dirty="0" smtClean="0">
                <a:latin typeface="+mj-lt"/>
              </a:rPr>
              <a:t>omogoča, </a:t>
            </a:r>
            <a:r>
              <a:rPr lang="sl-SI" sz="2000" dirty="0">
                <a:latin typeface="+mj-lt"/>
              </a:rPr>
              <a:t>da se poučijo o vplivu prehrane pri zagotavljanju in ohranjanju zdravja. Spoznavajo pomembnost varne, varovalne in zdrave prehrane.</a:t>
            </a:r>
            <a:r>
              <a:rPr lang="sl-SI" sz="2000" i="1" dirty="0">
                <a:latin typeface="+mj-lt"/>
              </a:rPr>
              <a:t> </a:t>
            </a:r>
          </a:p>
          <a:p>
            <a:endParaRPr lang="sl-SI" sz="2000" dirty="0">
              <a:latin typeface="+mj-lt"/>
            </a:endParaRPr>
          </a:p>
          <a:p>
            <a:r>
              <a:rPr lang="sl-SI" sz="2000" dirty="0">
                <a:latin typeface="+mj-lt"/>
              </a:rPr>
              <a:t>Snov je razdeljena v sklope, ki se med seboj povezujejo</a:t>
            </a:r>
            <a:r>
              <a:rPr lang="sl-SI" sz="2000" dirty="0" smtClean="0">
                <a:latin typeface="+mj-lt"/>
              </a:rPr>
              <a:t>:</a:t>
            </a:r>
          </a:p>
          <a:p>
            <a:endParaRPr lang="sl-SI" sz="2000" dirty="0"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l-SI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TRADICIONALNI IN DRUGI NAČINI </a:t>
            </a:r>
            <a:r>
              <a:rPr lang="sl-SI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PREHRANJEVANJA</a:t>
            </a:r>
          </a:p>
          <a:p>
            <a:pPr lvl="0"/>
            <a:endParaRPr lang="sl-SI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l-SI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PREHREANA V RAZLIČNIH STAROSTNIH </a:t>
            </a:r>
            <a:r>
              <a:rPr lang="sl-SI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OBDOBJIH</a:t>
            </a:r>
          </a:p>
          <a:p>
            <a:pPr lvl="0"/>
            <a:endParaRPr lang="sl-SI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l-SI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PREHRANA V IZREDNIH RAZMERAH IN  V </a:t>
            </a:r>
            <a:r>
              <a:rPr lang="sl-SI" b="1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NARAVI</a:t>
            </a:r>
          </a:p>
          <a:p>
            <a:pPr lvl="0"/>
            <a:endParaRPr lang="sl-SI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sl-SI" b="1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PRIPRAVA ZDRAVE HRANE</a:t>
            </a:r>
            <a:endParaRPr lang="sl-SI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8" name="Slika 7" descr="Orehova potica - recept | Naša super hran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25144"/>
            <a:ext cx="2664296" cy="194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701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NAČINI PREHRANJEVANJA</a:t>
            </a: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sl-SI" i="1" dirty="0"/>
              <a:t>Učenci:</a:t>
            </a:r>
          </a:p>
          <a:p>
            <a:pPr lvl="0"/>
            <a:r>
              <a:rPr lang="sl-SI" dirty="0">
                <a:latin typeface="Garamond" panose="02020404030301010803" pitchFamily="18" charset="0"/>
              </a:rPr>
              <a:t>razvijajo dobre prehranske navade in   odgovoren odnos do zdravja,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raziščejo tradicionalne in druge načine prehranjevanja,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spoznajo prehrano v različnih življenjskih obdobjih, izrednih razmerah in v naravi,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urijo se v pripravi preprostih jedi,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razvijajo ustvarjalnost,</a:t>
            </a:r>
            <a:endParaRPr lang="sl-SI" i="1" dirty="0">
              <a:latin typeface="Garamond" panose="02020404030301010803" pitchFamily="18" charset="0"/>
            </a:endParaRPr>
          </a:p>
          <a:p>
            <a:pPr lvl="0"/>
            <a:r>
              <a:rPr lang="sl-SI" dirty="0">
                <a:latin typeface="Garamond" panose="02020404030301010803" pitchFamily="18" charset="0"/>
              </a:rPr>
              <a:t>poglabljajo znanje v smislu usmerjanja v nadaljnje šolanje na agroživilskih,</a:t>
            </a:r>
            <a:r>
              <a:rPr lang="sl-SI" i="1" dirty="0">
                <a:latin typeface="Garamond" panose="02020404030301010803" pitchFamily="18" charset="0"/>
              </a:rPr>
              <a:t>  </a:t>
            </a:r>
            <a:r>
              <a:rPr lang="sl-SI" dirty="0">
                <a:latin typeface="Garamond" panose="02020404030301010803" pitchFamily="18" charset="0"/>
              </a:rPr>
              <a:t>gostinsko-turističnih in zdravstvenih šolah.</a:t>
            </a:r>
            <a:endParaRPr lang="sl-SI" i="1" dirty="0">
              <a:latin typeface="Garamond" panose="02020404030301010803" pitchFamily="18" charset="0"/>
            </a:endParaRPr>
          </a:p>
          <a:p>
            <a:endParaRPr lang="sl-SI" dirty="0"/>
          </a:p>
          <a:p>
            <a:pPr marL="114300" indent="0">
              <a:buNone/>
            </a:pPr>
            <a:endParaRPr lang="sl-SI" dirty="0"/>
          </a:p>
        </p:txBody>
      </p:sp>
      <p:pic>
        <p:nvPicPr>
          <p:cNvPr id="6" name="Slika 5" descr="Vi vil bage sunde brød og kager… / Aktiviteter 2011-01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9056">
            <a:off x="7913740" y="697062"/>
            <a:ext cx="1097260" cy="9582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Slika 6" descr="Baking Utensils Clip Art at Clker.com - vector clip art online ..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428" y="4077072"/>
            <a:ext cx="685800" cy="11353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734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3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sl-SI" dirty="0" smtClean="0">
                <a:solidFill>
                  <a:schemeClr val="accent2">
                    <a:lumMod val="75000"/>
                  </a:schemeClr>
                </a:solidFill>
              </a:rPr>
              <a:t>NAČINI PREHRANJEVNJA</a:t>
            </a:r>
            <a:endParaRPr lang="sl-SI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pattFill prst="smGrid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sl-SI" i="1" dirty="0"/>
              <a:t>Predmet NAČINI PREHRANJEVANJA je enoletni </a:t>
            </a:r>
            <a:r>
              <a:rPr lang="sl-SI" i="1" dirty="0" smtClean="0"/>
              <a:t>obvezni izbirni </a:t>
            </a:r>
            <a:r>
              <a:rPr lang="sl-SI" i="1" dirty="0"/>
              <a:t>predmet. Vanja se lahko vključijo učenci </a:t>
            </a:r>
            <a:r>
              <a:rPr lang="sl-SI" b="1" i="1" dirty="0"/>
              <a:t>devetega</a:t>
            </a:r>
            <a:r>
              <a:rPr lang="sl-SI" i="1" dirty="0"/>
              <a:t> </a:t>
            </a:r>
            <a:r>
              <a:rPr lang="sl-SI" b="1" i="1" dirty="0"/>
              <a:t>razreda</a:t>
            </a:r>
            <a:r>
              <a:rPr lang="sl-SI" i="1" dirty="0"/>
              <a:t>. </a:t>
            </a:r>
            <a:endParaRPr lang="sl-SI" i="1" dirty="0" smtClean="0"/>
          </a:p>
          <a:p>
            <a:r>
              <a:rPr lang="sl-SI" i="1" dirty="0" smtClean="0"/>
              <a:t>Obsega </a:t>
            </a:r>
            <a:r>
              <a:rPr lang="sl-SI" b="1" i="1" dirty="0"/>
              <a:t>35 ur pouka </a:t>
            </a:r>
            <a:r>
              <a:rPr lang="sl-SI" i="1" dirty="0"/>
              <a:t>(</a:t>
            </a:r>
            <a:r>
              <a:rPr lang="sl-SI" b="1" i="1" dirty="0"/>
              <a:t>1 uro tedensko</a:t>
            </a:r>
            <a:r>
              <a:rPr lang="sl-SI" i="1" dirty="0"/>
              <a:t>).</a:t>
            </a:r>
          </a:p>
          <a:p>
            <a:r>
              <a:rPr lang="sl-SI" i="1" dirty="0"/>
              <a:t>Pouk poteka v blok urah (po dve uri skupaj).</a:t>
            </a:r>
          </a:p>
          <a:p>
            <a:r>
              <a:rPr lang="sl-SI" i="1" dirty="0"/>
              <a:t>Predmet je naravnan praktično, saj  se učenci urijo v pripravi različnih jedi in pri tem upoštevajo načela zdrave prehrane</a:t>
            </a:r>
            <a:r>
              <a:rPr lang="sl-SI" sz="1900" i="1" dirty="0"/>
              <a:t>.</a:t>
            </a:r>
          </a:p>
          <a:p>
            <a:pPr marL="114300" indent="0">
              <a:buNone/>
            </a:pPr>
            <a:endParaRPr lang="sl-SI" dirty="0"/>
          </a:p>
        </p:txBody>
      </p:sp>
      <p:pic>
        <p:nvPicPr>
          <p:cNvPr id="4" name="Picture 2" descr="Rezultat iskanja slik za otroci kuhaj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2642" y="4814519"/>
            <a:ext cx="1667644" cy="1616445"/>
          </a:xfrm>
          <a:prstGeom prst="ellipse">
            <a:avLst/>
          </a:prstGeom>
          <a:ln>
            <a:noFill/>
          </a:ln>
          <a:effectLst>
            <a:softEdge rad="112500"/>
          </a:effectLst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15444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karnar">
  <a:themeElements>
    <a:clrScheme name="Lekarna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ekarna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ekarna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185</TotalTime>
  <Words>186</Words>
  <Application>Microsoft Office PowerPoint</Application>
  <PresentationFormat>Diaprojekcija na zaslonu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10" baseType="lpstr">
      <vt:lpstr>Arial</vt:lpstr>
      <vt:lpstr>Book Antiqua</vt:lpstr>
      <vt:lpstr>Century Gothic</vt:lpstr>
      <vt:lpstr>Garamond</vt:lpstr>
      <vt:lpstr>Wingdings</vt:lpstr>
      <vt:lpstr>Lekarnar</vt:lpstr>
      <vt:lpstr>IZBIRNI PREDMETI  2023/2024</vt:lpstr>
      <vt:lpstr>NAČINI PREHRANJEVANJA</vt:lpstr>
      <vt:lpstr>NAČINI PREHRANJEVANJA</vt:lpstr>
      <vt:lpstr>NAČINI PREHRANJEVNJA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IZBIRNI PREDMETI 2012/2013 IME PREDMETA</dc:title>
  <dc:creator>knjižko</dc:creator>
  <cp:lastModifiedBy>OŠ Šmarjeta</cp:lastModifiedBy>
  <cp:revision>26</cp:revision>
  <dcterms:created xsi:type="dcterms:W3CDTF">2012-03-13T11:16:18Z</dcterms:created>
  <dcterms:modified xsi:type="dcterms:W3CDTF">2023-03-31T09:19:22Z</dcterms:modified>
</cp:coreProperties>
</file>