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6"/>
  </p:notesMasterIdLst>
  <p:handoutMasterIdLst>
    <p:handoutMasterId r:id="rId7"/>
  </p:handoutMasterIdLst>
  <p:sldIdLst>
    <p:sldId id="258" r:id="rId2"/>
    <p:sldId id="257" r:id="rId3"/>
    <p:sldId id="256" r:id="rId4"/>
    <p:sldId id="259" r:id="rId5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7" autoAdjust="0"/>
  </p:normalViewPr>
  <p:slideViewPr>
    <p:cSldViewPr>
      <p:cViewPr varScale="1">
        <p:scale>
          <a:sx n="104" d="100"/>
          <a:sy n="104" d="100"/>
        </p:scale>
        <p:origin x="121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39E008A-F938-49DB-9B7B-CE9AE24DD88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28A41CE-6CD0-41D7-B921-A3AB3874E9E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ABA3D83C-94A5-4FF9-8AA6-02345FCCAA5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C2E797B1-2A0E-45F5-8648-4C7469ECD81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9B1447B-A6A2-4B32-8D89-DFCD1156E63D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65106F1-C126-435E-A832-8E98C7E1003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3E88052-A309-47BE-817B-1D3DECB381F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3E14245E-FB6C-40EC-AE9A-B59981A0AFC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5384AD0-CD9C-4CFF-8D55-9B6BC22626C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/>
              <a:t>Click to edit Master text styles</a:t>
            </a:r>
          </a:p>
          <a:p>
            <a:pPr lvl="1"/>
            <a:r>
              <a:rPr lang="sl-SI" noProof="0"/>
              <a:t>Second level</a:t>
            </a:r>
          </a:p>
          <a:p>
            <a:pPr lvl="2"/>
            <a:r>
              <a:rPr lang="sl-SI" noProof="0"/>
              <a:t>Third level</a:t>
            </a:r>
          </a:p>
          <a:p>
            <a:pPr lvl="3"/>
            <a:r>
              <a:rPr lang="sl-SI" noProof="0"/>
              <a:t>Fourth level</a:t>
            </a:r>
          </a:p>
          <a:p>
            <a:pPr lvl="4"/>
            <a:r>
              <a:rPr lang="sl-SI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62771D0B-D56F-48C7-84EA-9AA692B1865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99B6F953-9800-47DE-8B19-CBE30521DD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C26BB1F-8C21-40D0-9EEA-8BF9E382FE46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>
            <a:extLst>
              <a:ext uri="{FF2B5EF4-FFF2-40B4-BE49-F238E27FC236}">
                <a16:creationId xmlns:a16="http://schemas.microsoft.com/office/drawing/2014/main" id="{C3C87BBB-82B1-4E7B-97B8-B1C5676059D5}"/>
              </a:ext>
            </a:extLst>
          </p:cNvPr>
          <p:cNvGrpSpPr>
            <a:grpSpLocks/>
          </p:cNvGrpSpPr>
          <p:nvPr/>
        </p:nvGrpSpPr>
        <p:grpSpPr bwMode="auto">
          <a:xfrm>
            <a:off x="4335463" y="1169988"/>
            <a:ext cx="4814887" cy="4994275"/>
            <a:chOff x="4334933" y="1169931"/>
            <a:chExt cx="4814835" cy="4993802"/>
          </a:xfrm>
        </p:grpSpPr>
        <p:cxnSp>
          <p:nvCxnSpPr>
            <p:cNvPr id="5" name="Straight Connector 16">
              <a:extLst>
                <a:ext uri="{FF2B5EF4-FFF2-40B4-BE49-F238E27FC236}">
                  <a16:creationId xmlns:a16="http://schemas.microsoft.com/office/drawing/2014/main" id="{7F500887-7FB0-473D-89E7-77149A380B55}"/>
                </a:ext>
              </a:extLst>
            </p:cNvPr>
            <p:cNvCxnSpPr/>
            <p:nvPr/>
          </p:nvCxnSpPr>
          <p:spPr>
            <a:xfrm flipH="1">
              <a:off x="6009727" y="1169931"/>
              <a:ext cx="3133691" cy="313501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8">
              <a:extLst>
                <a:ext uri="{FF2B5EF4-FFF2-40B4-BE49-F238E27FC236}">
                  <a16:creationId xmlns:a16="http://schemas.microsoft.com/office/drawing/2014/main" id="{4AA7C4B1-B017-4E8B-84D4-227ADA357923}"/>
                </a:ext>
              </a:extLst>
            </p:cNvPr>
            <p:cNvCxnSpPr/>
            <p:nvPr/>
          </p:nvCxnSpPr>
          <p:spPr>
            <a:xfrm flipH="1">
              <a:off x="4334933" y="1349301"/>
              <a:ext cx="4814835" cy="48144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20">
              <a:extLst>
                <a:ext uri="{FF2B5EF4-FFF2-40B4-BE49-F238E27FC236}">
                  <a16:creationId xmlns:a16="http://schemas.microsoft.com/office/drawing/2014/main" id="{4023E70E-4EFA-4DAF-80F0-FBDF9F222D6F}"/>
                </a:ext>
              </a:extLst>
            </p:cNvPr>
            <p:cNvCxnSpPr/>
            <p:nvPr/>
          </p:nvCxnSpPr>
          <p:spPr>
            <a:xfrm flipH="1">
              <a:off x="5225510" y="1469940"/>
              <a:ext cx="3911558" cy="391123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21">
              <a:extLst>
                <a:ext uri="{FF2B5EF4-FFF2-40B4-BE49-F238E27FC236}">
                  <a16:creationId xmlns:a16="http://schemas.microsoft.com/office/drawing/2014/main" id="{00A61E87-D41D-41C5-B7D0-BFC8888BA925}"/>
                </a:ext>
              </a:extLst>
            </p:cNvPr>
            <p:cNvCxnSpPr/>
            <p:nvPr/>
          </p:nvCxnSpPr>
          <p:spPr>
            <a:xfrm flipH="1">
              <a:off x="5304885" y="1308030"/>
              <a:ext cx="3838534" cy="383979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22">
              <a:extLst>
                <a:ext uri="{FF2B5EF4-FFF2-40B4-BE49-F238E27FC236}">
                  <a16:creationId xmlns:a16="http://schemas.microsoft.com/office/drawing/2014/main" id="{32A39CB7-E4AE-47AC-A2E5-A3D543D7C08B}"/>
                </a:ext>
              </a:extLst>
            </p:cNvPr>
            <p:cNvCxnSpPr/>
            <p:nvPr/>
          </p:nvCxnSpPr>
          <p:spPr>
            <a:xfrm flipH="1">
              <a:off x="5706518" y="1769949"/>
              <a:ext cx="3430550" cy="343026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/>
          <a:lstStyle>
            <a:lvl1pPr algn="l">
              <a:defRPr sz="4400">
                <a:effectLst/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da uredite slog podnaslova matrice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51E5C3F-F6FD-4991-8927-0D09298C7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5D18673-09BE-41AC-9CDE-44FAE2FE6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C142CB9-BA43-4000-BB3D-C1B76B27C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C6DDE-CA54-4B76-9CE9-F08ADB5FA212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5653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E4D5B3D-94C9-496F-B641-2A1E5ACF057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94C0559-118B-408A-928E-D936E5E95D3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009A225-BCEF-4B2D-8E35-750F6F99B07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82932-935B-46B7-9716-F86FC9660D9B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02616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/>
          <a:lstStyle>
            <a:lvl1pPr algn="l">
              <a:defRPr sz="2800" b="0" cap="all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45716-24E4-431C-A2EB-8E38D53F3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04FD3-07BB-4B83-B77A-62109BF80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B37BD-1EFB-4252-845D-443925FCE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35BFD-3BBD-4E77-AF53-6838D970C515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72901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>
            <a:extLst>
              <a:ext uri="{FF2B5EF4-FFF2-40B4-BE49-F238E27FC236}">
                <a16:creationId xmlns:a16="http://schemas.microsoft.com/office/drawing/2014/main" id="{30F39400-F54D-4B79-A44C-B100707F2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112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sl-SI" sz="8000"/>
              <a:t>“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:a16="http://schemas.microsoft.com/office/drawing/2014/main" id="{B112713C-C562-435C-AA56-7F8529B54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27686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altLang="sl-SI" sz="800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/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7E53BEB-BA0A-426F-B607-E1497392A76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D2F5D48-EC39-4824-B652-B824A0FC4E5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F9C7B34-9317-4B62-BBB5-CB96EE1D7B7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053C5-523E-4F54-9E3E-E2B9E00011E7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06439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/>
          <a:lstStyle>
            <a:lvl1pPr algn="l">
              <a:defRPr sz="2800" b="0" cap="all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7CA8D-8968-4D7E-90D2-3E43712F2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1EA3D-FE51-44F8-8B7E-5F4794C93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E1A6F6-6E7F-45FF-8533-4C828782F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7A4A5-386A-4FA3-8710-B5A51D8403F7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741632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>
            <a:extLst>
              <a:ext uri="{FF2B5EF4-FFF2-40B4-BE49-F238E27FC236}">
                <a16:creationId xmlns:a16="http://schemas.microsoft.com/office/drawing/2014/main" id="{5BFBD496-5DC0-4294-8AF9-577733206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112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sl-SI" sz="8000"/>
              <a:t>“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:a16="http://schemas.microsoft.com/office/drawing/2014/main" id="{1D5A25E0-1E7C-4F7C-B2FF-96805C5DF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27686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altLang="sl-SI" sz="800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/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3490CA8-6E55-47C9-976E-CBB3937E2F2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E89EBC5-58E4-4FF3-90F8-BE603CFCEE7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48563B0-176F-48F3-A647-7D1B20003AA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21204-16E2-4619-AAD6-B917B4739D60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7684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/>
          <a:lstStyle>
            <a:lvl1pPr>
              <a:defRPr lang="en-US" sz="2800" b="0" dirty="0"/>
            </a:lvl1pPr>
          </a:lstStyle>
          <a:p>
            <a:pPr lvl="0"/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63F1E74-C308-43BE-999B-3A041AA6A6B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5AAAC3E-11DE-4DC0-BED4-15931D59F5E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E9635B-E369-45D6-92F4-8F0135AE70B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8A15D-1ABC-4BFE-B39B-DB9D972E0CBA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40014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>
            <a:lvl1pPr algn="l">
              <a:defRPr sz="28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2353C-97D0-4C72-9E5E-47D46902A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88182-57C9-4613-9250-ECFCE0761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DD106-BA1E-48D0-8623-09C062691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B0ED8-1A48-480A-8105-F02A428891D5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578841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/>
          <a:lstStyle>
            <a:lvl1pPr>
              <a:defRPr sz="28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81FFC-C5C2-4CFB-85AF-2721CE1B0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28C04-CA0B-4876-86CF-F2AE08585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72B179-FDEE-4EDA-98AB-3F925A717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E8C8B-F42C-4096-92BC-183516138A92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99811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637DAF8-A1A5-4CA0-A3A8-E65452513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FD5794A-B69C-4A95-8381-DC98E4174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ADEACEB-FFB4-4A10-B1BB-86B92162B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2661B-B4D2-40A3-99AA-4B913286A96F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31628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37942-9D89-410D-BACC-2B51E95B8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A92DE-43B2-486D-9C46-326B00FA5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4251F-8A8E-4BFF-93A4-B665E8FB1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9091F-172E-4461-B680-70BE5FAF7341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42109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/>
          <a:lstStyle>
            <a:lvl1pPr algn="l">
              <a:defRPr sz="3200" b="0" cap="all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26D6B-1B24-47D7-AC92-4A30A279E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A5219-082B-479D-9BA6-73AFC8030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710D3-D5CD-4332-B003-84EB09195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22296-A209-433F-BBAB-3D3DF05AD147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27662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71E3B0-93E8-48C1-9E0B-D145A897CA3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ED14795-79DB-4AD5-88B0-56F74377D6D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1A2A2AE-23AC-4CB0-9497-08EB79A61C2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035D1-90D2-4079-B237-69025F47D133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9331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ACEBBB9-8937-41FD-84ED-04F5DE1A4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F5607F8-4047-4AA4-81D8-3B11C32CD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B3ABECF-7520-4B01-A187-AE000009E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C02D2-5CC5-4275-A313-6A360B174657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50472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45E3E38-1446-42A0-BF6C-0AC69A9C0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8CF5952-DD65-4A03-B05F-2872E9CBB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30AF72B-B32D-4A91-82D3-7EB1C6058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31758-F33F-4D6D-8C89-876DD0DDF54F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7845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60E208D-F4BD-47D7-8D86-FF316C062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59410F8-DAB2-409E-BDED-0A369152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B1B7CE3-AEAC-42BB-8256-1A2EE1960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929FF-826E-4F89-8BA7-E67234306F89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00829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15DE581-B6E1-425C-9C88-C505C20A1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B49CDF9-A0BD-4474-950D-169A49547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52741D-673E-479D-B4FB-FCCC04E08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715C9-78E3-451E-A31A-341528C6C8C7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1822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B10470E-40BD-428D-B2A3-3D8EB5F942C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2CE14D7-A631-4FF2-A4E9-F465D462486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9572341-F97E-44E8-AEFE-DC4AD3ECD10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E80B7-9763-48A7-BF6B-1219B2EBB24B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148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64D4EF"/>
            </a:gs>
            <a:gs pos="10001">
              <a:srgbClr val="64D4EF"/>
            </a:gs>
            <a:gs pos="100000">
              <a:srgbClr val="06588E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>
            <a:extLst>
              <a:ext uri="{FF2B5EF4-FFF2-40B4-BE49-F238E27FC236}">
                <a16:creationId xmlns:a16="http://schemas.microsoft.com/office/drawing/2014/main" id="{23C8BFE6-FB37-4ED9-83BF-EC77474A5C97}"/>
              </a:ext>
            </a:extLst>
          </p:cNvPr>
          <p:cNvGrpSpPr>
            <a:grpSpLocks/>
          </p:cNvGrpSpPr>
          <p:nvPr/>
        </p:nvGrpSpPr>
        <p:grpSpPr bwMode="auto">
          <a:xfrm>
            <a:off x="6670675" y="3894138"/>
            <a:ext cx="2470150" cy="2659062"/>
            <a:chOff x="6687077" y="3259666"/>
            <a:chExt cx="2981857" cy="320886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E70355F-FFCB-439E-8750-9E974EB202F7}"/>
                </a:ext>
              </a:extLst>
            </p:cNvPr>
            <p:cNvCxnSpPr/>
            <p:nvPr/>
          </p:nvCxnSpPr>
          <p:spPr>
            <a:xfrm flipH="1">
              <a:off x="8756746" y="3259666"/>
              <a:ext cx="912188" cy="91189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07187AD-3FFB-4793-8FCA-4EAF4DD6BB43}"/>
                </a:ext>
              </a:extLst>
            </p:cNvPr>
            <p:cNvCxnSpPr/>
            <p:nvPr/>
          </p:nvCxnSpPr>
          <p:spPr>
            <a:xfrm flipH="1">
              <a:off x="6687077" y="3485724"/>
              <a:ext cx="2981857" cy="298280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B88D2C5-0F23-4821-BFD8-10F485F3E4FE}"/>
                </a:ext>
              </a:extLst>
            </p:cNvPr>
            <p:cNvCxnSpPr/>
            <p:nvPr/>
          </p:nvCxnSpPr>
          <p:spPr>
            <a:xfrm flipH="1">
              <a:off x="7771737" y="3581511"/>
              <a:ext cx="1897197" cy="189658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495FB60-8CC2-4D69-92C9-74358F6A1AEE}"/>
                </a:ext>
              </a:extLst>
            </p:cNvPr>
            <p:cNvCxnSpPr/>
            <p:nvPr/>
          </p:nvCxnSpPr>
          <p:spPr>
            <a:xfrm flipH="1">
              <a:off x="7923130" y="3433998"/>
              <a:ext cx="1740055" cy="17394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F29AB78-BC2E-4312-950A-7D54E31F7756}"/>
                </a:ext>
              </a:extLst>
            </p:cNvPr>
            <p:cNvCxnSpPr/>
            <p:nvPr/>
          </p:nvCxnSpPr>
          <p:spPr>
            <a:xfrm flipH="1">
              <a:off x="8398388" y="3985732"/>
              <a:ext cx="1264798" cy="12643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D2AE96-AD70-493B-AA3A-D3E16BDC6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788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6CC8AC16-CAE0-43AD-899B-5FB5D5046CE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33400" y="533400"/>
            <a:ext cx="6554788" cy="376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Uredite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7E2C5-666E-42D9-9048-09E7ED3054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29500" y="6172200"/>
            <a:ext cx="1201738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E0A5F-E3E0-4259-B095-2AEF071738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838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2B813-508E-48E9-B15B-ED1DD0B94B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73988" y="5578475"/>
            <a:ext cx="857250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91157BE4-AD1E-4783-AC5E-DDA864312CBA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7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8" r:id="rId12"/>
    <p:sldLayoutId id="2147483762" r:id="rId13"/>
    <p:sldLayoutId id="2147483769" r:id="rId14"/>
    <p:sldLayoutId id="2147483763" r:id="rId15"/>
    <p:sldLayoutId id="2147483764" r:id="rId16"/>
    <p:sldLayoutId id="2147483765" r:id="rId17"/>
    <p:sldLayoutId id="2147483766" r:id="rId18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>
          <a:solidFill>
            <a:srgbClr val="0F496F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ern="1200">
          <a:solidFill>
            <a:srgbClr val="0F496F"/>
          </a:solidFill>
          <a:latin typeface="+mn-lt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>
          <a:solidFill>
            <a:srgbClr val="0F496F"/>
          </a:solidFill>
          <a:latin typeface="+mn-lt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>
          <a:solidFill>
            <a:srgbClr val="0F496F"/>
          </a:solidFill>
          <a:latin typeface="+mn-lt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>
          <a:solidFill>
            <a:srgbClr val="0F496F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EE53AB0-D1E1-43FE-8433-0BA675183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6238" y="609600"/>
            <a:ext cx="4041775" cy="1320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IZBIRNI PREDMETI 2023/2024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72E77C5-0132-402B-90C6-533E20CB8B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160588"/>
            <a:ext cx="7634288" cy="1773237"/>
          </a:xfrm>
        </p:spPr>
        <p:txBody>
          <a:bodyPr rtlCol="0">
            <a:normAutofit fontScale="92500" lnSpcReduction="10000"/>
          </a:bodyPr>
          <a:lstStyle/>
          <a:p>
            <a:pPr marL="0" indent="0" algn="ctr" eaLnBrk="1" fontAlgn="auto" hangingPunct="1">
              <a:buFont typeface="Wingdings 3" panose="05040102010807070707" pitchFamily="18" charset="2"/>
              <a:buNone/>
              <a:defRPr/>
            </a:pPr>
            <a:r>
              <a:rPr lang="sl-SI" sz="2800" dirty="0">
                <a:solidFill>
                  <a:schemeClr val="bg2"/>
                </a:solidFill>
              </a:rPr>
              <a:t> </a:t>
            </a:r>
            <a:r>
              <a:rPr lang="sl-SI" sz="3900" dirty="0">
                <a:solidFill>
                  <a:schemeClr val="bg2"/>
                </a:solidFill>
              </a:rPr>
              <a:t>ŠPORT ZA ZDRAVJE </a:t>
            </a:r>
          </a:p>
          <a:p>
            <a:pPr marL="0" indent="0" algn="ctr" eaLnBrk="1" fontAlgn="auto" hangingPunct="1">
              <a:buFont typeface="Wingdings 3" panose="05040102010807070707" pitchFamily="18" charset="2"/>
              <a:buNone/>
              <a:defRPr/>
            </a:pPr>
            <a:r>
              <a:rPr lang="sl-SI" sz="3900" dirty="0">
                <a:solidFill>
                  <a:schemeClr val="bg2"/>
                </a:solidFill>
              </a:rPr>
              <a:t> 7. – 9. r razred (35 ur)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163E26CA-5027-42B9-A0B6-8B36C0510A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7088" y="4581525"/>
            <a:ext cx="6130925" cy="1460500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buFont typeface="Wingdings 3" panose="05040102010807070707" pitchFamily="18" charset="2"/>
              <a:buNone/>
              <a:defRPr/>
            </a:pPr>
            <a:r>
              <a:rPr lang="sl-SI" dirty="0">
                <a:solidFill>
                  <a:schemeClr val="bg2">
                    <a:lumMod val="75000"/>
                  </a:schemeClr>
                </a:solidFill>
              </a:rPr>
              <a:t>Osnovna šola Šmarjeta</a:t>
            </a:r>
          </a:p>
          <a:p>
            <a:pPr eaLnBrk="1" fontAlgn="auto" hangingPunct="1">
              <a:defRPr/>
            </a:pPr>
            <a:endParaRPr lang="sl-SI" dirty="0">
              <a:solidFill>
                <a:schemeClr val="bg2">
                  <a:lumMod val="75000"/>
                </a:schemeClr>
              </a:solidFill>
            </a:endParaRPr>
          </a:p>
          <a:p>
            <a:pPr eaLnBrk="1" fontAlgn="auto" hangingPunct="1">
              <a:defRPr/>
            </a:pPr>
            <a:endParaRPr lang="sl-SI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 algn="r" eaLnBrk="1" fontAlgn="auto" hangingPunct="1">
              <a:buFont typeface="Wingdings 3" panose="05040102010807070707" pitchFamily="18" charset="2"/>
              <a:buNone/>
              <a:defRPr/>
            </a:pPr>
            <a:r>
              <a:rPr lang="sl-SI" dirty="0">
                <a:solidFill>
                  <a:schemeClr val="bg2">
                    <a:lumMod val="75000"/>
                  </a:schemeClr>
                </a:solidFill>
              </a:rPr>
              <a:t>Učitelji športa</a:t>
            </a:r>
          </a:p>
        </p:txBody>
      </p:sp>
      <p:pic>
        <p:nvPicPr>
          <p:cNvPr id="7173" name="Slika 3">
            <a:extLst>
              <a:ext uri="{FF2B5EF4-FFF2-40B4-BE49-F238E27FC236}">
                <a16:creationId xmlns:a16="http://schemas.microsoft.com/office/drawing/2014/main" id="{8D4902C8-BA12-40C4-ADA7-E84AF1623E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59000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>
            <a:extLst>
              <a:ext uri="{FF2B5EF4-FFF2-40B4-BE49-F238E27FC236}">
                <a16:creationId xmlns:a16="http://schemas.microsoft.com/office/drawing/2014/main" id="{DA9D5B7A-E628-4A02-9CDC-EA1CBD1766FE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116013" y="692150"/>
            <a:ext cx="3200400" cy="527208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endParaRPr lang="sl-SI" altLang="sl-SI" sz="1400" b="1" dirty="0">
              <a:solidFill>
                <a:srgbClr val="FF0000"/>
              </a:solidFill>
            </a:endParaRPr>
          </a:p>
          <a:p>
            <a:pPr eaLnBrk="1" fontAlgn="auto" hangingPunct="1"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r>
              <a:rPr lang="sl-SI" altLang="sl-SI" sz="2000" b="1" dirty="0">
                <a:solidFill>
                  <a:srgbClr val="FF0000"/>
                </a:solidFill>
              </a:rPr>
              <a:t>IZ VSEBIN:</a:t>
            </a:r>
          </a:p>
          <a:p>
            <a:pPr eaLnBrk="1" fontAlgn="auto" hangingPunct="1"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endParaRPr lang="sl-SI" altLang="sl-SI" sz="1400" b="1" dirty="0">
              <a:solidFill>
                <a:schemeClr val="bg2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r>
              <a:rPr lang="sl-SI" altLang="sl-SI" sz="1600" b="1" dirty="0">
                <a:solidFill>
                  <a:schemeClr val="bg2">
                    <a:lumMod val="75000"/>
                  </a:schemeClr>
                </a:solidFill>
              </a:rPr>
              <a:t>ATLETIKA: </a:t>
            </a:r>
          </a:p>
          <a:p>
            <a:pPr eaLnBrk="1" fontAlgn="auto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sl-SI" altLang="sl-SI" sz="1600" dirty="0">
                <a:solidFill>
                  <a:schemeClr val="bg2">
                    <a:lumMod val="75000"/>
                  </a:schemeClr>
                </a:solidFill>
              </a:rPr>
              <a:t>vaje za spopolnjevanje tehnike tekov, metov, skokov</a:t>
            </a:r>
          </a:p>
          <a:p>
            <a:pPr eaLnBrk="1" fontAlgn="auto" hangingPunct="1"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r>
              <a:rPr lang="sl-SI" altLang="sl-SI" sz="1600" b="1" dirty="0">
                <a:solidFill>
                  <a:schemeClr val="bg2">
                    <a:lumMod val="75000"/>
                  </a:schemeClr>
                </a:solidFill>
              </a:rPr>
              <a:t>ODBOJKA:</a:t>
            </a:r>
          </a:p>
          <a:p>
            <a:pPr eaLnBrk="1" fontAlgn="auto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sl-SI" altLang="sl-SI" sz="1600" dirty="0">
                <a:solidFill>
                  <a:schemeClr val="bg2">
                    <a:lumMod val="75000"/>
                  </a:schemeClr>
                </a:solidFill>
              </a:rPr>
              <a:t>učenje in spopolnjevanje osnovnih in zahtevnejših elementov odbojke</a:t>
            </a:r>
          </a:p>
          <a:p>
            <a:pPr eaLnBrk="1" fontAlgn="auto" hangingPunct="1"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r>
              <a:rPr lang="sl-SI" altLang="sl-SI" sz="1600" b="1" dirty="0">
                <a:solidFill>
                  <a:schemeClr val="bg2">
                    <a:lumMod val="75000"/>
                  </a:schemeClr>
                </a:solidFill>
              </a:rPr>
              <a:t>KEGLJANJE, PETANKA,NETBALL, KOLESARJENJE…:</a:t>
            </a:r>
          </a:p>
          <a:p>
            <a:pPr eaLnBrk="1" fontAlgn="auto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sl-SI" altLang="sl-SI" sz="1600" dirty="0">
                <a:solidFill>
                  <a:schemeClr val="bg2">
                    <a:lumMod val="75000"/>
                  </a:schemeClr>
                </a:solidFill>
              </a:rPr>
              <a:t>spoznavanje novih športnih panog</a:t>
            </a:r>
          </a:p>
          <a:p>
            <a:pPr eaLnBrk="1" fontAlgn="auto" hangingPunct="1"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r>
              <a:rPr lang="sl-SI" altLang="sl-SI" sz="1600" b="1" dirty="0">
                <a:solidFill>
                  <a:schemeClr val="bg2">
                    <a:lumMod val="75000"/>
                  </a:schemeClr>
                </a:solidFill>
              </a:rPr>
              <a:t>PLAVANJE: </a:t>
            </a:r>
          </a:p>
          <a:p>
            <a:pPr eaLnBrk="1" fontAlgn="auto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sl-SI" altLang="sl-SI" sz="1600" dirty="0">
                <a:solidFill>
                  <a:schemeClr val="bg2">
                    <a:lumMod val="75000"/>
                  </a:schemeClr>
                </a:solidFill>
              </a:rPr>
              <a:t>utrjevanje ene od tehnik plavanja</a:t>
            </a:r>
          </a:p>
          <a:p>
            <a:pPr algn="ctr" eaLnBrk="1" fontAlgn="auto" hangingPunct="1">
              <a:lnSpc>
                <a:spcPct val="80000"/>
              </a:lnSpc>
              <a:buFontTx/>
              <a:buNone/>
              <a:defRPr/>
            </a:pPr>
            <a:endParaRPr lang="sl-SI" altLang="sl-SI" sz="2400" b="1" dirty="0">
              <a:solidFill>
                <a:schemeClr val="bg2">
                  <a:lumMod val="75000"/>
                </a:schemeClr>
              </a:solidFill>
              <a:latin typeface="Tempus Sans ITC" panose="04020404030D07020202" pitchFamily="82" charset="0"/>
            </a:endParaRP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B1093FB-48B8-448A-9E12-4B2402E323DD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472113" y="1412875"/>
            <a:ext cx="3671887" cy="460692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buFontTx/>
              <a:buNone/>
              <a:defRPr/>
            </a:pPr>
            <a:endParaRPr lang="sl-SI" dirty="0">
              <a:solidFill>
                <a:schemeClr val="bg2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buFontTx/>
              <a:buNone/>
              <a:defRPr/>
            </a:pPr>
            <a:endParaRPr lang="sl-SI" dirty="0">
              <a:solidFill>
                <a:schemeClr val="bg2">
                  <a:lumMod val="75000"/>
                </a:schemeClr>
              </a:solidFill>
              <a:latin typeface="Matisse ITC" pitchFamily="82" charset="0"/>
            </a:endParaRPr>
          </a:p>
          <a:p>
            <a:pPr eaLnBrk="1" fontAlgn="auto" hangingPunct="1">
              <a:lnSpc>
                <a:spcPct val="80000"/>
              </a:lnSpc>
              <a:buFontTx/>
              <a:buNone/>
              <a:defRPr/>
            </a:pPr>
            <a:endParaRPr lang="sl-SI" dirty="0">
              <a:solidFill>
                <a:schemeClr val="bg2">
                  <a:lumMod val="75000"/>
                </a:schemeClr>
              </a:solidFill>
              <a:latin typeface="Matisse ITC" pitchFamily="82" charset="0"/>
            </a:endParaRPr>
          </a:p>
          <a:p>
            <a:pPr algn="ctr" eaLnBrk="1" fontAlgn="auto" hangingPunct="1">
              <a:lnSpc>
                <a:spcPct val="80000"/>
              </a:lnSpc>
              <a:buFontTx/>
              <a:buNone/>
              <a:defRPr/>
            </a:pPr>
            <a:endParaRPr lang="sl-SI" sz="1600" b="1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8196" name="Slika 1">
            <a:extLst>
              <a:ext uri="{FF2B5EF4-FFF2-40B4-BE49-F238E27FC236}">
                <a16:creationId xmlns:a16="http://schemas.microsoft.com/office/drawing/2014/main" id="{33EE6EE0-9E97-41F5-A67C-D589C81BDE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5600" y="0"/>
            <a:ext cx="4954588" cy="371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269DA37E-9052-450A-89BE-22E0761FD1C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0" y="333375"/>
            <a:ext cx="8748713" cy="40322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buFontTx/>
              <a:buNone/>
              <a:defRPr/>
            </a:pPr>
            <a:r>
              <a:rPr lang="sl-SI" altLang="sl-SI" sz="3200" b="1" dirty="0">
                <a:solidFill>
                  <a:srgbClr val="FF0000"/>
                </a:solidFill>
              </a:rPr>
              <a:t>OPREDELITEV PREDMETA</a:t>
            </a:r>
          </a:p>
          <a:p>
            <a:pPr eaLnBrk="1" fontAlgn="auto" hangingPunct="1">
              <a:lnSpc>
                <a:spcPct val="80000"/>
              </a:lnSpc>
              <a:buFontTx/>
              <a:buNone/>
              <a:defRPr/>
            </a:pPr>
            <a:endParaRPr lang="sl-SI" altLang="sl-SI" b="1" dirty="0">
              <a:solidFill>
                <a:schemeClr val="bg2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defRPr/>
            </a:pPr>
            <a:r>
              <a:rPr lang="sl-SI" altLang="sl-SI" dirty="0">
                <a:solidFill>
                  <a:schemeClr val="bg2">
                    <a:lumMod val="75000"/>
                  </a:schemeClr>
                </a:solidFill>
              </a:rPr>
              <a:t>Program izbirnega predmeta dopolnjuje osnovni program športne vzgoje.</a:t>
            </a:r>
          </a:p>
          <a:p>
            <a:pPr eaLnBrk="1" fontAlgn="auto" hangingPunct="1">
              <a:lnSpc>
                <a:spcPct val="80000"/>
              </a:lnSpc>
              <a:buFontTx/>
              <a:buNone/>
              <a:defRPr/>
            </a:pPr>
            <a:endParaRPr lang="sl-SI" altLang="sl-SI" dirty="0">
              <a:solidFill>
                <a:schemeClr val="bg2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defRPr/>
            </a:pPr>
            <a:r>
              <a:rPr lang="sl-SI" altLang="sl-SI" dirty="0">
                <a:solidFill>
                  <a:schemeClr val="bg2">
                    <a:lumMod val="75000"/>
                  </a:schemeClr>
                </a:solidFill>
              </a:rPr>
              <a:t>Namen enoletnega programa Športa za sprostitev je : spoznavanje novih športnih panog, še posebej tistih, ki jih pri rednem pouku ni mogoče izvajati, a so  pomembne za preživljanje prostega časa  v vseh življenjskih obdobjih.</a:t>
            </a:r>
          </a:p>
          <a:p>
            <a:pPr eaLnBrk="1" fontAlgn="auto" hangingPunct="1">
              <a:lnSpc>
                <a:spcPct val="80000"/>
              </a:lnSpc>
              <a:buFontTx/>
              <a:buNone/>
              <a:defRPr/>
            </a:pPr>
            <a:endParaRPr lang="sl-SI" altLang="sl-SI" dirty="0">
              <a:solidFill>
                <a:schemeClr val="bg2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defRPr/>
            </a:pPr>
            <a:r>
              <a:rPr lang="sl-SI" altLang="sl-SI" dirty="0">
                <a:solidFill>
                  <a:schemeClr val="bg2">
                    <a:lumMod val="75000"/>
                  </a:schemeClr>
                </a:solidFill>
              </a:rPr>
              <a:t>Spoznavanje vplivov različnih gibalnih sposobnosti na zdravje.</a:t>
            </a:r>
          </a:p>
          <a:p>
            <a:pPr eaLnBrk="1" fontAlgn="auto" hangingPunct="1">
              <a:lnSpc>
                <a:spcPct val="80000"/>
              </a:lnSpc>
              <a:buFontTx/>
              <a:buNone/>
              <a:defRPr/>
            </a:pPr>
            <a:endParaRPr lang="sl-SI" altLang="sl-SI" dirty="0">
              <a:solidFill>
                <a:schemeClr val="bg2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defRPr/>
            </a:pPr>
            <a:r>
              <a:rPr lang="sl-SI" altLang="sl-SI" dirty="0">
                <a:solidFill>
                  <a:schemeClr val="bg2">
                    <a:lumMod val="75000"/>
                  </a:schemeClr>
                </a:solidFill>
              </a:rPr>
              <a:t>Razumevanje duševne in telesne sprostitve.</a:t>
            </a:r>
          </a:p>
          <a:p>
            <a:pPr eaLnBrk="1" fontAlgn="auto" hangingPunct="1">
              <a:lnSpc>
                <a:spcPct val="80000"/>
              </a:lnSpc>
              <a:buFontTx/>
              <a:buNone/>
              <a:defRPr/>
            </a:pPr>
            <a:endParaRPr lang="sl-SI" altLang="sl-SI" dirty="0">
              <a:solidFill>
                <a:schemeClr val="bg2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defRPr/>
            </a:pPr>
            <a:r>
              <a:rPr lang="sl-SI" altLang="sl-SI" dirty="0">
                <a:solidFill>
                  <a:schemeClr val="bg2">
                    <a:lumMod val="75000"/>
                  </a:schemeClr>
                </a:solidFill>
              </a:rPr>
              <a:t>Nadomeščanje negativnih učinkov sodobnega življenja</a:t>
            </a:r>
            <a:r>
              <a:rPr lang="sl-SI" altLang="sl-SI" sz="1400" dirty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  <a:p>
            <a:pPr eaLnBrk="1" fontAlgn="auto" hangingPunct="1">
              <a:lnSpc>
                <a:spcPct val="80000"/>
              </a:lnSpc>
              <a:defRPr/>
            </a:pPr>
            <a:endParaRPr lang="sl-SI" altLang="sl-SI" sz="1400" b="1" dirty="0">
              <a:solidFill>
                <a:schemeClr val="bg2">
                  <a:lumMod val="75000"/>
                </a:schemeClr>
              </a:solidFill>
              <a:latin typeface="Tempus Sans ITC" panose="04020404030D07020202" pitchFamily="82" charset="0"/>
            </a:endParaRPr>
          </a:p>
        </p:txBody>
      </p:sp>
      <p:pic>
        <p:nvPicPr>
          <p:cNvPr id="9219" name="Označba mesta vsebine 1">
            <a:extLst>
              <a:ext uri="{FF2B5EF4-FFF2-40B4-BE49-F238E27FC236}">
                <a16:creationId xmlns:a16="http://schemas.microsoft.com/office/drawing/2014/main" id="{5CDFEFF9-5235-42EC-BC85-CC785C3DC0C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76825" y="4149725"/>
            <a:ext cx="3467100" cy="2600325"/>
          </a:xfr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B7C6449-73A1-44FC-A7B7-7A8D87FEA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altLang="sl-SI" b="1" dirty="0">
                <a:solidFill>
                  <a:srgbClr val="FF0000"/>
                </a:solidFill>
              </a:rPr>
              <a:t>CILJI PREDMETA:</a:t>
            </a:r>
            <a:br>
              <a:rPr lang="sl-SI" altLang="sl-SI" b="1" dirty="0"/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E4E53DA-C33E-40C1-8064-FFC8AA7C5F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484313"/>
            <a:ext cx="7275513" cy="4557712"/>
          </a:xfrm>
        </p:spPr>
        <p:txBody>
          <a:bodyPr rtlCol="0"/>
          <a:lstStyle/>
          <a:p>
            <a:pPr eaLnBrk="1" fontAlgn="auto" hangingPunct="1">
              <a:lnSpc>
                <a:spcPct val="90000"/>
              </a:lnSpc>
              <a:defRPr/>
            </a:pPr>
            <a:r>
              <a:rPr lang="sl-SI" altLang="sl-SI" dirty="0">
                <a:solidFill>
                  <a:schemeClr val="bg2">
                    <a:lumMod val="75000"/>
                  </a:schemeClr>
                </a:solidFill>
              </a:rPr>
              <a:t>Razvijati gibalne in funkcionalne sposobnosti;</a:t>
            </a:r>
          </a:p>
          <a:p>
            <a:pPr eaLnBrk="1" fontAlgn="auto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endParaRPr lang="sl-SI" altLang="sl-SI" sz="700" dirty="0">
              <a:solidFill>
                <a:schemeClr val="bg2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defRPr/>
            </a:pPr>
            <a:r>
              <a:rPr lang="sl-SI" altLang="sl-SI" dirty="0">
                <a:solidFill>
                  <a:schemeClr val="bg2">
                    <a:lumMod val="75000"/>
                  </a:schemeClr>
                </a:solidFill>
              </a:rPr>
              <a:t>Seznanitev z novimi športi;</a:t>
            </a:r>
          </a:p>
          <a:p>
            <a:pPr eaLnBrk="1" fontAlgn="auto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endParaRPr lang="sl-SI" altLang="sl-SI" sz="700" dirty="0">
              <a:solidFill>
                <a:schemeClr val="bg2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defRPr/>
            </a:pPr>
            <a:r>
              <a:rPr lang="sl-SI" altLang="sl-SI" dirty="0">
                <a:solidFill>
                  <a:schemeClr val="bg2">
                    <a:lumMod val="75000"/>
                  </a:schemeClr>
                </a:solidFill>
              </a:rPr>
              <a:t>Prijetno doživljanje športa - sprostitev, odnos do lastnega zdravja, spodbujati medsebojno sodelovanje, razvijanje kulturnega odnosa do narave in okolja.</a:t>
            </a:r>
          </a:p>
          <a:p>
            <a:pPr marL="0" indent="0" eaLnBrk="1" fontAlgn="auto" hangingPunct="1">
              <a:buFont typeface="Wingdings 3" panose="05040102010807070707" pitchFamily="18" charset="2"/>
              <a:buNone/>
              <a:defRPr/>
            </a:pPr>
            <a:endParaRPr lang="sl-SI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244" name="Označba mesta vsebine 3">
            <a:extLst>
              <a:ext uri="{FF2B5EF4-FFF2-40B4-BE49-F238E27FC236}">
                <a16:creationId xmlns:a16="http://schemas.microsoft.com/office/drawing/2014/main" id="{96B1770C-1DE9-4828-997E-2452CD5785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8738" y="4868863"/>
            <a:ext cx="3089275" cy="1173162"/>
          </a:xfrm>
        </p:spPr>
        <p:txBody>
          <a:bodyPr/>
          <a:lstStyle/>
          <a:p>
            <a:pPr marL="0" indent="0" eaLnBrk="1" hangingPunct="1">
              <a:buFont typeface="Wingdings 3" panose="05040102010807070707" pitchFamily="18" charset="2"/>
              <a:buNone/>
            </a:pPr>
            <a:endParaRPr lang="sl-SI" altLang="sl-SI"/>
          </a:p>
        </p:txBody>
      </p:sp>
    </p:spTree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Rezina">
  <a:themeElements>
    <a:clrScheme name="Rezin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Rezin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zin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TM02900771[[fn=Rezina]]</Template>
  <TotalTime>527</TotalTime>
  <Words>174</Words>
  <Application>Microsoft Office PowerPoint</Application>
  <PresentationFormat>Diaprojekcija na zaslonu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10" baseType="lpstr">
      <vt:lpstr>Century Gothic</vt:lpstr>
      <vt:lpstr>Matisse ITC</vt:lpstr>
      <vt:lpstr>Tempus Sans ITC</vt:lpstr>
      <vt:lpstr>Times New Roman</vt:lpstr>
      <vt:lpstr>Wingdings 3</vt:lpstr>
      <vt:lpstr>Rezina</vt:lpstr>
      <vt:lpstr>IZBIRNI PREDMETI 2023/2024</vt:lpstr>
      <vt:lpstr>PowerPointova predstavitev</vt:lpstr>
      <vt:lpstr>PowerPointova predstavitev</vt:lpstr>
      <vt:lpstr>CILJI PREDMETA: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UMETNOSTNA    ZGODOVINA</dc:title>
  <dc:creator>Žinko</dc:creator>
  <cp:lastModifiedBy>Admin</cp:lastModifiedBy>
  <cp:revision>35</cp:revision>
  <dcterms:created xsi:type="dcterms:W3CDTF">2002-12-14T15:44:23Z</dcterms:created>
  <dcterms:modified xsi:type="dcterms:W3CDTF">2023-03-31T10:33:39Z</dcterms:modified>
</cp:coreProperties>
</file>