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31.03.2023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31.03.2023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31.03.2023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31.03.2023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31.03.2023</a:t>
            </a:fld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31.03.2023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31.03.2023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31.03.2023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31.03.2023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31.03.2023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31.03.2023</a:t>
            </a:fld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031C958-8ABD-4839-9A49-3444DCD54526}" type="datetimeFigureOut">
              <a:rPr lang="sl-SI" smtClean="0"/>
              <a:pPr/>
              <a:t>31.03.2023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sl-SI" dirty="0" smtClean="0"/>
              <a:t>Sedmi IN Osmi  RAZRED</a:t>
            </a:r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259846" y="426041"/>
            <a:ext cx="4616410" cy="1219201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IZBIRNI PREDMETI </a:t>
            </a:r>
            <a:br>
              <a:rPr lang="sl-SI" dirty="0" smtClean="0"/>
            </a:br>
            <a:r>
              <a:rPr lang="sl-SI" dirty="0" smtClean="0"/>
              <a:t>2023/2024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9" y="11091"/>
            <a:ext cx="2160240" cy="2049102"/>
          </a:xfrm>
          <a:prstGeom prst="rect">
            <a:avLst/>
          </a:prstGeom>
        </p:spPr>
      </p:pic>
      <p:sp>
        <p:nvSpPr>
          <p:cNvPr id="5" name="Naslov 1"/>
          <p:cNvSpPr txBox="1">
            <a:spLocks/>
          </p:cNvSpPr>
          <p:nvPr/>
        </p:nvSpPr>
        <p:spPr>
          <a:xfrm>
            <a:off x="611560" y="3212976"/>
            <a:ext cx="5112568" cy="121920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 anchorCtr="0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b="1" dirty="0" smtClean="0">
                <a:solidFill>
                  <a:schemeClr val="accent5">
                    <a:lumMod val="50000"/>
                  </a:schemeClr>
                </a:solidFill>
              </a:rPr>
              <a:t>Sodobna priprava hrane</a:t>
            </a:r>
            <a:endParaRPr lang="sl-SI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Slika 6" descr="Rezultat iskanja slik za clipart cooki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924944"/>
            <a:ext cx="1857375" cy="2457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177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1" y="332657"/>
            <a:ext cx="5976664" cy="135787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l-SI" dirty="0" smtClean="0">
                <a:solidFill>
                  <a:srgbClr val="00B050"/>
                </a:solidFill>
              </a:rPr>
              <a:t>Sodobna priprava hrane                            </a:t>
            </a:r>
            <a:endParaRPr lang="sl-SI" dirty="0">
              <a:solidFill>
                <a:srgbClr val="00B05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sl-SI" b="1" dirty="0" smtClean="0"/>
              <a:t>Vsebina predmeta</a:t>
            </a:r>
          </a:p>
          <a:p>
            <a:pPr marL="114300" indent="0">
              <a:buNone/>
            </a:pPr>
            <a:endParaRPr lang="sl-SI" b="1" dirty="0" smtClean="0"/>
          </a:p>
        </p:txBody>
      </p:sp>
      <p:sp>
        <p:nvSpPr>
          <p:cNvPr id="4" name="Pravokotnik 3"/>
          <p:cNvSpPr/>
          <p:nvPr/>
        </p:nvSpPr>
        <p:spPr>
          <a:xfrm>
            <a:off x="611560" y="2122634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dirty="0"/>
              <a:t>Pri predmetu se učenci poučijo o vplivu prehrane za zagotavljanje in ohranjevanje zdravja. Spoznavajo pomembnost varne, varovalne in zdrave prehrane.</a:t>
            </a:r>
            <a:endParaRPr lang="sl-SI" i="1" dirty="0"/>
          </a:p>
          <a:p>
            <a:r>
              <a:rPr lang="sl-SI" dirty="0"/>
              <a:t>Snov je razdeljena v štiri sklope, ki se med seboj povezujejo in nadgrajujejo:</a:t>
            </a:r>
            <a:endParaRPr lang="sl-SI" i="1" dirty="0"/>
          </a:p>
          <a:p>
            <a:pPr lvl="0"/>
            <a:endParaRPr lang="sl-SI" dirty="0" smtClean="0"/>
          </a:p>
          <a:p>
            <a:pPr lvl="0">
              <a:buClr>
                <a:srgbClr val="FF0000"/>
              </a:buClr>
            </a:pPr>
            <a:r>
              <a:rPr lang="sl-SI" b="1" dirty="0" smtClean="0">
                <a:solidFill>
                  <a:srgbClr val="00B050"/>
                </a:solidFill>
              </a:rPr>
              <a:t>HRANILNE </a:t>
            </a:r>
            <a:r>
              <a:rPr lang="sl-SI" b="1" dirty="0">
                <a:solidFill>
                  <a:srgbClr val="00B050"/>
                </a:solidFill>
              </a:rPr>
              <a:t>SNOV V POVEZAVI Z ZDRAVJEM,</a:t>
            </a:r>
          </a:p>
          <a:p>
            <a:r>
              <a:rPr lang="sl-SI" b="1" dirty="0">
                <a:solidFill>
                  <a:srgbClr val="00B050"/>
                </a:solidFill>
              </a:rPr>
              <a:t> </a:t>
            </a:r>
          </a:p>
          <a:p>
            <a:pPr lvl="0"/>
            <a:r>
              <a:rPr lang="sl-SI" b="1" dirty="0">
                <a:solidFill>
                  <a:srgbClr val="00B050"/>
                </a:solidFill>
              </a:rPr>
              <a:t>KAKOVOST ŽIVIL IN JEDI,</a:t>
            </a:r>
          </a:p>
          <a:p>
            <a:r>
              <a:rPr lang="sl-SI" b="1" dirty="0">
                <a:solidFill>
                  <a:srgbClr val="00B050"/>
                </a:solidFill>
              </a:rPr>
              <a:t> </a:t>
            </a:r>
          </a:p>
          <a:p>
            <a:pPr lvl="0"/>
            <a:r>
              <a:rPr lang="sl-SI" b="1" dirty="0">
                <a:solidFill>
                  <a:srgbClr val="00B050"/>
                </a:solidFill>
              </a:rPr>
              <a:t>PRIPRAV ZDRAVE HRANE,</a:t>
            </a:r>
          </a:p>
          <a:p>
            <a:r>
              <a:rPr lang="sl-SI" b="1" dirty="0">
                <a:solidFill>
                  <a:srgbClr val="00B050"/>
                </a:solidFill>
              </a:rPr>
              <a:t> </a:t>
            </a:r>
          </a:p>
          <a:p>
            <a:pPr lvl="0"/>
            <a:r>
              <a:rPr lang="sl-SI" b="1" dirty="0">
                <a:solidFill>
                  <a:srgbClr val="00B050"/>
                </a:solidFill>
              </a:rPr>
              <a:t>PREHRANSKE NAVADE</a:t>
            </a:r>
            <a:r>
              <a:rPr lang="sl-SI" b="1" dirty="0" smtClean="0">
                <a:solidFill>
                  <a:srgbClr val="00B050"/>
                </a:solidFill>
              </a:rPr>
              <a:t>.</a:t>
            </a:r>
          </a:p>
          <a:p>
            <a:pPr lvl="0"/>
            <a:endParaRPr lang="sl-SI" b="1" dirty="0">
              <a:solidFill>
                <a:srgbClr val="00B050"/>
              </a:solidFill>
            </a:endParaRPr>
          </a:p>
          <a:p>
            <a:pPr lvl="0"/>
            <a:endParaRPr lang="sl-SI" b="1" dirty="0"/>
          </a:p>
          <a:p>
            <a:pPr>
              <a:spcAft>
                <a:spcPts val="0"/>
              </a:spcAft>
            </a:pPr>
            <a:endParaRPr lang="sl-SI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40" name="Picture 16" descr="4 Food Fundamentals To Foll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5940152" y="363523"/>
            <a:ext cx="3036580" cy="12961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Slika 7" descr="Rezultat iskanja slik za clipart cooki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733256"/>
            <a:ext cx="4392488" cy="9145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701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640960" cy="135561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l-SI" dirty="0"/>
              <a:t/>
            </a:r>
            <a:br>
              <a:rPr lang="sl-SI" dirty="0"/>
            </a:br>
            <a:r>
              <a:rPr lang="sl-SI" dirty="0" smtClean="0"/>
              <a:t>             </a:t>
            </a:r>
            <a:r>
              <a:rPr lang="sl-SI" dirty="0" smtClean="0">
                <a:solidFill>
                  <a:srgbClr val="00B050"/>
                </a:solidFill>
              </a:rPr>
              <a:t>SODOBNA PRIPRAVA HRANE                        </a:t>
            </a:r>
            <a:endParaRPr lang="sl-SI" dirty="0">
              <a:solidFill>
                <a:srgbClr val="00B05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683568" y="1755793"/>
            <a:ext cx="7056784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l-SI" altLang="sl-SI" dirty="0" smtClean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OPIS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Predmet SODOBNA PRIPRAVA HRANE je enoletni obvezni izbirni predmet.</a:t>
            </a:r>
            <a:endParaRPr kumimoji="0" lang="sl-SI" altLang="sl-SI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Vanj se lahko vključijo učenci </a:t>
            </a:r>
            <a:r>
              <a:rPr kumimoji="0" lang="sl-SI" altLang="sl-SI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sedmega</a:t>
            </a:r>
            <a:r>
              <a:rPr kumimoji="0" lang="sl-SI" altLang="sl-SI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kumimoji="0" lang="sl-SI" altLang="sl-SI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osmega razreda</a:t>
            </a:r>
            <a:r>
              <a:rPr kumimoji="0" lang="sl-SI" altLang="sl-SI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Pouk poteka v blok urah (po dve uri skupaj).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l-SI" altLang="sl-SI" dirty="0" smtClean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Obsega 35 ur.</a:t>
            </a:r>
            <a:endParaRPr kumimoji="0" lang="sl-SI" altLang="sl-SI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Gautami"/>
              </a:rPr>
              <a:t>Predmet je naravnan praktično, saj  se učenci urijo v pripravi različnih jedi in pri tem upoštevajo načela zdrave prehrane</a:t>
            </a:r>
            <a:r>
              <a:rPr kumimoji="0" lang="sl-SI" altLang="sl-SI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Gautami"/>
              </a:rPr>
              <a:t>.</a:t>
            </a:r>
            <a:r>
              <a:rPr kumimoji="0" lang="sl-SI" altLang="sl-SI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</a:rPr>
              <a:t> </a:t>
            </a:r>
            <a:endParaRPr kumimoji="0" lang="sl-SI" altLang="sl-SI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2" name="Picture 4" descr="Povezana sli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48112"/>
            <a:ext cx="136815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Slika 8" descr="Prehrana | Vrtec I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5" y="5085184"/>
            <a:ext cx="2044645" cy="16496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9734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l-SI" dirty="0" smtClean="0">
                <a:solidFill>
                  <a:srgbClr val="00B050"/>
                </a:solidFill>
              </a:rPr>
              <a:t>Sodobna priprava hrane</a:t>
            </a:r>
            <a:endParaRPr lang="sl-SI" dirty="0">
              <a:solidFill>
                <a:srgbClr val="00B050"/>
              </a:solidFill>
            </a:endParaRPr>
          </a:p>
        </p:txBody>
      </p:sp>
      <p:sp>
        <p:nvSpPr>
          <p:cNvPr id="7" name="Pravokotnik 6"/>
          <p:cNvSpPr/>
          <p:nvPr/>
        </p:nvSpPr>
        <p:spPr>
          <a:xfrm>
            <a:off x="426128" y="1988840"/>
            <a:ext cx="7704856" cy="4039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sl-SI" sz="2000" b="1" dirty="0">
                <a:latin typeface="Arial" panose="020B0604020202020204" pitchFamily="34" charset="0"/>
              </a:rPr>
              <a:t>CILJI PREDMETA</a:t>
            </a:r>
          </a:p>
          <a:p>
            <a:pPr>
              <a:spcAft>
                <a:spcPts val="0"/>
              </a:spcAft>
            </a:pPr>
            <a:r>
              <a:rPr lang="sl-SI" i="1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Učenci :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08305" algn="l"/>
                <a:tab pos="457200" algn="l"/>
              </a:tabLst>
            </a:pPr>
            <a:r>
              <a:rPr lang="sl-SI" dirty="0">
                <a:latin typeface="Garamond" panose="02020404030301010803" pitchFamily="18" charset="0"/>
                <a:ea typeface="Times New Roman" panose="02020603050405020304" pitchFamily="18" charset="0"/>
              </a:rPr>
              <a:t>razvijajo sposobnosti za tvorno in preudarno odločanje o svoji prehrani,</a:t>
            </a:r>
            <a:endParaRPr lang="sl-SI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08305" algn="l"/>
                <a:tab pos="457200" algn="l"/>
              </a:tabLst>
            </a:pPr>
            <a:r>
              <a:rPr lang="sl-SI" dirty="0">
                <a:latin typeface="Garamond" panose="02020404030301010803" pitchFamily="18" charset="0"/>
                <a:ea typeface="Times New Roman" panose="02020603050405020304" pitchFamily="18" charset="0"/>
              </a:rPr>
              <a:t>poglabljajo znanje v smislu usmerjanja v nadaljnje šolanje na agroživilskih, gostinsko- turističnih in zdravstvenih </a:t>
            </a:r>
            <a:r>
              <a:rPr lang="sl-SI" dirty="0" smtClean="0">
                <a:latin typeface="Garamond" panose="02020404030301010803" pitchFamily="18" charset="0"/>
                <a:ea typeface="Times New Roman" panose="02020603050405020304" pitchFamily="18" charset="0"/>
              </a:rPr>
              <a:t>šolah,</a:t>
            </a:r>
            <a:endParaRPr lang="sl-SI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08305" algn="l"/>
                <a:tab pos="457200" algn="l"/>
              </a:tabLst>
            </a:pPr>
            <a:r>
              <a:rPr lang="sl-SI" dirty="0">
                <a:latin typeface="Garamond" panose="02020404030301010803" pitchFamily="18" charset="0"/>
                <a:ea typeface="Times New Roman" panose="02020603050405020304" pitchFamily="18" charset="0"/>
              </a:rPr>
              <a:t>poznajo kriterije za ocenjevanje živil in jedi,</a:t>
            </a:r>
            <a:endParaRPr lang="sl-SI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08305" algn="l"/>
                <a:tab pos="457200" algn="l"/>
              </a:tabLst>
            </a:pPr>
            <a:r>
              <a:rPr lang="sl-SI" dirty="0">
                <a:latin typeface="Garamond" panose="02020404030301010803" pitchFamily="18" charset="0"/>
                <a:ea typeface="Times New Roman" panose="02020603050405020304" pitchFamily="18" charset="0"/>
              </a:rPr>
              <a:t>poznajo vzroke in posledice zastrupitve z živili,</a:t>
            </a:r>
            <a:endParaRPr lang="sl-SI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08305" algn="l"/>
                <a:tab pos="457200" algn="l"/>
              </a:tabLst>
            </a:pPr>
            <a:r>
              <a:rPr lang="sl-SI" dirty="0">
                <a:latin typeface="Garamond" panose="02020404030301010803" pitchFamily="18" charset="0"/>
                <a:ea typeface="Times New Roman" panose="02020603050405020304" pitchFamily="18" charset="0"/>
              </a:rPr>
              <a:t>ugotavljajo vzroke in posledice slabih prehranskih navad,</a:t>
            </a:r>
            <a:endParaRPr lang="sl-SI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08305" algn="l"/>
                <a:tab pos="457200" algn="l"/>
              </a:tabLst>
            </a:pPr>
            <a:r>
              <a:rPr lang="sl-SI" dirty="0">
                <a:latin typeface="Garamond" panose="02020404030301010803" pitchFamily="18" charset="0"/>
                <a:ea typeface="Times New Roman" panose="02020603050405020304" pitchFamily="18" charset="0"/>
              </a:rPr>
              <a:t>spoznavajo postopke priprave hrane,</a:t>
            </a:r>
            <a:endParaRPr lang="sl-SI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08305" algn="l"/>
                <a:tab pos="457200" algn="l"/>
              </a:tabLst>
            </a:pPr>
            <a:r>
              <a:rPr lang="sl-SI" dirty="0">
                <a:latin typeface="Garamond" panose="02020404030301010803" pitchFamily="18" charset="0"/>
                <a:ea typeface="Times New Roman" panose="02020603050405020304" pitchFamily="18" charset="0"/>
              </a:rPr>
              <a:t>ocenjujejo in spreminjajo kuharske recepte v smislu priprave zdrave hrane,</a:t>
            </a:r>
            <a:endParaRPr lang="sl-SI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08305" algn="l"/>
                <a:tab pos="457200" algn="l"/>
              </a:tabLst>
            </a:pPr>
            <a:r>
              <a:rPr lang="sl-SI" dirty="0">
                <a:latin typeface="Garamond" panose="02020404030301010803" pitchFamily="18" charset="0"/>
                <a:ea typeface="Times New Roman" panose="02020603050405020304" pitchFamily="18" charset="0"/>
              </a:rPr>
              <a:t>pripravljajo zdravo </a:t>
            </a:r>
            <a:r>
              <a:rPr lang="sl-SI" dirty="0" smtClean="0">
                <a:latin typeface="Garamond" panose="02020404030301010803" pitchFamily="18" charset="0"/>
                <a:ea typeface="Times New Roman" panose="02020603050405020304" pitchFamily="18" charset="0"/>
              </a:rPr>
              <a:t>hrano.</a:t>
            </a:r>
            <a:endParaRPr lang="sl-SI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8305" indent="-228600">
              <a:spcAft>
                <a:spcPts val="0"/>
              </a:spcAft>
              <a:tabLst>
                <a:tab pos="408305" algn="l"/>
                <a:tab pos="449580" algn="l"/>
              </a:tabLst>
            </a:pPr>
            <a:r>
              <a:rPr lang="sl-SI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sl-SI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sl-SI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sl-SI" i="1" dirty="0"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sl-SI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sl-SI" i="1" dirty="0"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Slika 5" descr="Z zdravo prehrano do zdravega telesa | Slovenec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3173">
            <a:off x="6078040" y="5336862"/>
            <a:ext cx="2853680" cy="13830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54449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karnar">
  <a:themeElements>
    <a:clrScheme name="Lekarnar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ekarnar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ekarnar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390</TotalTime>
  <Words>195</Words>
  <Application>Microsoft Office PowerPoint</Application>
  <PresentationFormat>Diaprojekcija na zaslonu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8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13" baseType="lpstr">
      <vt:lpstr>Arial</vt:lpstr>
      <vt:lpstr>Book Antiqua</vt:lpstr>
      <vt:lpstr>Century Gothic</vt:lpstr>
      <vt:lpstr>Garamond</vt:lpstr>
      <vt:lpstr>Gautami</vt:lpstr>
      <vt:lpstr>Symbol</vt:lpstr>
      <vt:lpstr>Times New Roman</vt:lpstr>
      <vt:lpstr>Trebuchet MS</vt:lpstr>
      <vt:lpstr>Lekarnar</vt:lpstr>
      <vt:lpstr>IZBIRNI PREDMETI  2023/2024</vt:lpstr>
      <vt:lpstr>Sodobna priprava hrane                            </vt:lpstr>
      <vt:lpstr>              SODOBNA PRIPRAVA HRANE                        </vt:lpstr>
      <vt:lpstr>Sodobna priprava hrane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IZBIRNI PREDMETI 2012/2013 IME PREDMETA</dc:title>
  <dc:creator>knjižko</dc:creator>
  <cp:lastModifiedBy>OŠ Šmarjeta</cp:lastModifiedBy>
  <cp:revision>39</cp:revision>
  <dcterms:created xsi:type="dcterms:W3CDTF">2012-03-13T11:16:18Z</dcterms:created>
  <dcterms:modified xsi:type="dcterms:W3CDTF">2023-03-31T09:20:38Z</dcterms:modified>
</cp:coreProperties>
</file>