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57" r:id="rId4"/>
    <p:sldId id="265" r:id="rId5"/>
    <p:sldId id="258" r:id="rId6"/>
    <p:sldId id="264" r:id="rId7"/>
    <p:sldId id="259" r:id="rId8"/>
    <p:sldId id="263" r:id="rId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031C958-8ABD-4839-9A49-3444DCD54526}" type="datetimeFigureOut">
              <a:rPr lang="sl-SI" smtClean="0"/>
              <a:pPr/>
              <a:t>21. 04. 2021</a:t>
            </a:fld>
            <a:endParaRPr lang="sl-SI"/>
          </a:p>
        </p:txBody>
      </p:sp>
      <p:sp>
        <p:nvSpPr>
          <p:cNvPr id="5" name="Footer Placeholder 4"/>
          <p:cNvSpPr>
            <a:spLocks noGrp="1"/>
          </p:cNvSpPr>
          <p:nvPr>
            <p:ph type="ftr" sz="quarter" idx="11"/>
          </p:nvPr>
        </p:nvSpPr>
        <p:spPr/>
        <p:txBody>
          <a:bodyPr/>
          <a:lstStyle/>
          <a:p>
            <a:endParaRPr lang="sl-SI"/>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176691F-DB5B-4342-8EB5-018CE7C36E3D}" type="slidenum">
              <a:rPr lang="sl-SI" smtClean="0"/>
              <a:pPr/>
              <a:t>‹#›</a:t>
            </a:fld>
            <a:endParaRPr lang="sl-SI"/>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sl-SI" smtClean="0"/>
              <a:t>Uredite slog naslova matrice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6031C958-8ABD-4839-9A49-3444DCD54526}" type="datetimeFigureOut">
              <a:rPr lang="sl-SI" smtClean="0"/>
              <a:pPr/>
              <a:t>21. 04. 2021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176691F-DB5B-4342-8EB5-018CE7C36E3D}"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6031C958-8ABD-4839-9A49-3444DCD54526}" type="datetimeFigureOut">
              <a:rPr lang="sl-SI" smtClean="0"/>
              <a:pPr/>
              <a:t>21. 04. 2021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176691F-DB5B-4342-8EB5-018CE7C36E3D}"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10"/>
          </p:nvPr>
        </p:nvSpPr>
        <p:spPr/>
        <p:txBody>
          <a:bodyPr/>
          <a:lstStyle/>
          <a:p>
            <a:fld id="{6031C958-8ABD-4839-9A49-3444DCD54526}" type="datetimeFigureOut">
              <a:rPr lang="sl-SI" smtClean="0"/>
              <a:pPr/>
              <a:t>21. 04. 2021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176691F-DB5B-4342-8EB5-018CE7C36E3D}"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031C958-8ABD-4839-9A49-3444DCD54526}" type="datetimeFigureOut">
              <a:rPr lang="sl-SI" smtClean="0"/>
              <a:pPr/>
              <a:t>21. 04. 2021</a:t>
            </a:fld>
            <a:endParaRPr lang="sl-SI"/>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7176691F-DB5B-4342-8EB5-018CE7C36E3D}" type="slidenum">
              <a:rPr lang="sl-SI" smtClean="0"/>
              <a:pPr/>
              <a:t>‹#›</a:t>
            </a:fld>
            <a:endParaRPr lang="sl-SI"/>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sl-SI" smtClean="0"/>
              <a:t>Uredite slog naslova matrice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sl-SI" smtClean="0"/>
              <a:t>Uredite slog naslova matrice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6031C958-8ABD-4839-9A49-3444DCD54526}" type="datetimeFigureOut">
              <a:rPr lang="sl-SI" smtClean="0"/>
              <a:pPr/>
              <a:t>21. 04. 2021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176691F-DB5B-4342-8EB5-018CE7C36E3D}"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sl-SI" smtClean="0"/>
              <a:t>Uredite slog naslova matrice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6031C958-8ABD-4839-9A49-3444DCD54526}" type="datetimeFigureOut">
              <a:rPr lang="sl-SI" smtClean="0"/>
              <a:pPr/>
              <a:t>21. 04. 2021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7176691F-DB5B-4342-8EB5-018CE7C36E3D}"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a:p>
        </p:txBody>
      </p:sp>
      <p:sp>
        <p:nvSpPr>
          <p:cNvPr id="3" name="Date Placeholder 2"/>
          <p:cNvSpPr>
            <a:spLocks noGrp="1"/>
          </p:cNvSpPr>
          <p:nvPr>
            <p:ph type="dt" sz="half" idx="10"/>
          </p:nvPr>
        </p:nvSpPr>
        <p:spPr/>
        <p:txBody>
          <a:bodyPr/>
          <a:lstStyle/>
          <a:p>
            <a:fld id="{6031C958-8ABD-4839-9A49-3444DCD54526}" type="datetimeFigureOut">
              <a:rPr lang="sl-SI" smtClean="0"/>
              <a:pPr/>
              <a:t>21. 04. 2021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7176691F-DB5B-4342-8EB5-018CE7C36E3D}"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031C958-8ABD-4839-9A49-3444DCD54526}" type="datetimeFigureOut">
              <a:rPr lang="sl-SI" smtClean="0"/>
              <a:pPr/>
              <a:t>21. 04. 2021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7176691F-DB5B-4342-8EB5-018CE7C36E3D}"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6031C958-8ABD-4839-9A49-3444DCD54526}" type="datetimeFigureOut">
              <a:rPr lang="sl-SI" smtClean="0"/>
              <a:pPr/>
              <a:t>21. 04. 2021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7176691F-DB5B-4342-8EB5-018CE7C36E3D}" type="slidenum">
              <a:rPr lang="sl-SI" smtClean="0"/>
              <a:pPr/>
              <a:t>‹#›</a:t>
            </a:fld>
            <a:endParaRPr lang="sl-SI"/>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sl-SI" smtClean="0"/>
              <a:t>Uredite slog naslova matrice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5" name="Date Placeholder 4"/>
          <p:cNvSpPr>
            <a:spLocks noGrp="1"/>
          </p:cNvSpPr>
          <p:nvPr>
            <p:ph type="dt" sz="half" idx="10"/>
          </p:nvPr>
        </p:nvSpPr>
        <p:spPr/>
        <p:txBody>
          <a:bodyPr/>
          <a:lstStyle/>
          <a:p>
            <a:fld id="{6031C958-8ABD-4839-9A49-3444DCD54526}" type="datetimeFigureOut">
              <a:rPr lang="sl-SI" smtClean="0"/>
              <a:pPr/>
              <a:t>21. 04. 2021</a:t>
            </a:fld>
            <a:endParaRPr lang="sl-SI"/>
          </a:p>
        </p:txBody>
      </p:sp>
      <p:sp>
        <p:nvSpPr>
          <p:cNvPr id="7" name="Slide Number Placeholder 6"/>
          <p:cNvSpPr>
            <a:spLocks noGrp="1"/>
          </p:cNvSpPr>
          <p:nvPr>
            <p:ph type="sldNum" sz="quarter" idx="12"/>
          </p:nvPr>
        </p:nvSpPr>
        <p:spPr/>
        <p:txBody>
          <a:bodyPr/>
          <a:lstStyle/>
          <a:p>
            <a:fld id="{7176691F-DB5B-4342-8EB5-018CE7C36E3D}" type="slidenum">
              <a:rPr lang="sl-SI" smtClean="0"/>
              <a:pPr/>
              <a:t>‹#›</a:t>
            </a:fld>
            <a:endParaRPr lang="sl-SI"/>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sl-SI"/>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sl-SI" smtClean="0"/>
              <a:t>Uredite slog naslova matrice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031C958-8ABD-4839-9A49-3444DCD54526}" type="datetimeFigureOut">
              <a:rPr lang="sl-SI" smtClean="0"/>
              <a:pPr/>
              <a:t>21. 04. 2021</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176691F-DB5B-4342-8EB5-018CE7C36E3D}" type="slidenum">
              <a:rPr lang="sl-SI" smtClean="0"/>
              <a:pPr/>
              <a:t>‹#›</a:t>
            </a:fld>
            <a:endParaRPr lang="sl-SI"/>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sl-SI" smtClean="0"/>
              <a:t>Uredite slog naslova matrice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p:cNvSpPr>
            <a:spLocks noGrp="1"/>
          </p:cNvSpPr>
          <p:nvPr>
            <p:ph type="subTitle" idx="1"/>
          </p:nvPr>
        </p:nvSpPr>
        <p:spPr/>
        <p:txBody>
          <a:bodyPr/>
          <a:lstStyle/>
          <a:p>
            <a:r>
              <a:rPr lang="sl-SI" dirty="0" smtClean="0"/>
              <a:t>Osnovna šola Šmarjeta</a:t>
            </a:r>
            <a:endParaRPr lang="sl-SI" dirty="0"/>
          </a:p>
        </p:txBody>
      </p:sp>
      <p:sp>
        <p:nvSpPr>
          <p:cNvPr id="2" name="Naslov 1"/>
          <p:cNvSpPr>
            <a:spLocks noGrp="1"/>
          </p:cNvSpPr>
          <p:nvPr>
            <p:ph type="ctrTitle"/>
          </p:nvPr>
        </p:nvSpPr>
        <p:spPr>
          <a:xfrm>
            <a:off x="2259846" y="426041"/>
            <a:ext cx="4616410" cy="1219201"/>
          </a:xfrm>
        </p:spPr>
        <p:txBody>
          <a:bodyPr>
            <a:noAutofit/>
          </a:bodyPr>
          <a:lstStyle/>
          <a:p>
            <a:r>
              <a:rPr lang="sl-SI" sz="2400" dirty="0" smtClean="0"/>
              <a:t>OBVEZNI IZBIRNI PREDMET </a:t>
            </a:r>
            <a:br>
              <a:rPr lang="sl-SI" sz="2400" dirty="0" smtClean="0"/>
            </a:br>
            <a:endParaRPr lang="sl-SI" sz="2400"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49" y="11091"/>
            <a:ext cx="2160240" cy="2049102"/>
          </a:xfrm>
          <a:prstGeom prst="rect">
            <a:avLst/>
          </a:prstGeom>
        </p:spPr>
      </p:pic>
      <p:sp>
        <p:nvSpPr>
          <p:cNvPr id="5" name="Naslov 1"/>
          <p:cNvSpPr txBox="1">
            <a:spLocks/>
          </p:cNvSpPr>
          <p:nvPr/>
        </p:nvSpPr>
        <p:spPr>
          <a:xfrm>
            <a:off x="611560" y="3212976"/>
            <a:ext cx="5112568" cy="1219201"/>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4000" kern="1200" cap="all" baseline="0">
                <a:solidFill>
                  <a:schemeClr val="accent1">
                    <a:lumMod val="50000"/>
                  </a:schemeClr>
                </a:solidFill>
                <a:latin typeface="+mj-lt"/>
                <a:ea typeface="+mj-ea"/>
                <a:cs typeface="+mj-cs"/>
              </a:defRPr>
            </a:lvl1pPr>
          </a:lstStyle>
          <a:p>
            <a:r>
              <a:rPr lang="sl-SI" b="1" dirty="0" smtClean="0">
                <a:solidFill>
                  <a:srgbClr val="008000"/>
                </a:solidFill>
              </a:rPr>
              <a:t>RASTLINE IN ČLOVEK</a:t>
            </a:r>
            <a:endParaRPr lang="sl-SI" b="1" dirty="0">
              <a:solidFill>
                <a:srgbClr val="008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98093"/>
            <a:ext cx="20764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777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92" t="4257" r="10019" b="5236"/>
          <a:stretch/>
        </p:blipFill>
        <p:spPr bwMode="auto">
          <a:xfrm>
            <a:off x="2745936" y="332656"/>
            <a:ext cx="4100946" cy="494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jeZBesedilom 3"/>
          <p:cNvSpPr txBox="1"/>
          <p:nvPr/>
        </p:nvSpPr>
        <p:spPr>
          <a:xfrm>
            <a:off x="1975765" y="5517232"/>
            <a:ext cx="5641288" cy="461665"/>
          </a:xfrm>
          <a:prstGeom prst="rect">
            <a:avLst/>
          </a:prstGeom>
          <a:noFill/>
        </p:spPr>
        <p:txBody>
          <a:bodyPr wrap="none" rtlCol="0">
            <a:spAutoFit/>
          </a:bodyPr>
          <a:lstStyle/>
          <a:p>
            <a:r>
              <a:rPr lang="sl-SI" sz="2400" dirty="0" smtClean="0"/>
              <a:t>Izvajalec predmeta: Darja Gašperšič</a:t>
            </a:r>
            <a:endParaRPr lang="sl-SI" sz="2400" dirty="0"/>
          </a:p>
        </p:txBody>
      </p:sp>
    </p:spTree>
    <p:extLst>
      <p:ext uri="{BB962C8B-B14F-4D97-AF65-F5344CB8AC3E}">
        <p14:creationId xmlns:p14="http://schemas.microsoft.com/office/powerpoint/2010/main" val="3103902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6128" y="408372"/>
            <a:ext cx="5730048" cy="1039427"/>
          </a:xfrm>
        </p:spPr>
        <p:txBody>
          <a:bodyPr>
            <a:normAutofit/>
          </a:bodyPr>
          <a:lstStyle/>
          <a:p>
            <a:r>
              <a:rPr lang="sl-SI" dirty="0" smtClean="0"/>
              <a:t>RASTLINE IN ČLOVEK</a:t>
            </a:r>
            <a:endParaRPr lang="sl-SI" dirty="0"/>
          </a:p>
        </p:txBody>
      </p:sp>
      <p:sp>
        <p:nvSpPr>
          <p:cNvPr id="3" name="Ograda vsebine 2"/>
          <p:cNvSpPr>
            <a:spLocks noGrp="1"/>
          </p:cNvSpPr>
          <p:nvPr>
            <p:ph idx="1"/>
          </p:nvPr>
        </p:nvSpPr>
        <p:spPr/>
        <p:txBody>
          <a:bodyPr>
            <a:normAutofit fontScale="92500"/>
          </a:bodyPr>
          <a:lstStyle/>
          <a:p>
            <a:r>
              <a:rPr lang="sl-SI" b="1" dirty="0">
                <a:solidFill>
                  <a:srgbClr val="008000"/>
                </a:solidFill>
              </a:rPr>
              <a:t>OPIS PREDMETA</a:t>
            </a:r>
            <a:endParaRPr lang="sl-SI" dirty="0">
              <a:solidFill>
                <a:srgbClr val="008000"/>
              </a:solidFill>
            </a:endParaRPr>
          </a:p>
          <a:p>
            <a:pPr marL="114300" indent="0">
              <a:buNone/>
            </a:pPr>
            <a:r>
              <a:rPr lang="sl-SI" dirty="0"/>
              <a:t> </a:t>
            </a:r>
          </a:p>
          <a:p>
            <a:r>
              <a:rPr lang="sl-SI" dirty="0"/>
              <a:t>Pri izbirnem predmetu Rastline in človek učenci nadgradijo, poglobijo in razširijo znanje in izkušnje, ki so jih pridobili pri temeljnih predmetih. Pri tem je v ospredju povezovanje teorije in prakse, pridobivanje uporabnega znanja in poklicno usmerjanje. </a:t>
            </a:r>
            <a:r>
              <a:rPr lang="sl-SI" dirty="0" smtClean="0"/>
              <a:t>Temu </a:t>
            </a:r>
            <a:r>
              <a:rPr lang="sl-SI" dirty="0"/>
              <a:t>so prilagojene tudi metode dela, ki težijo k izkušenjskemu učenju in aktivnemu delu učencev na terenu, laboratorijskem in eksperimentalnem delu, samostojnem in vodenem opazovanju, projektnem delu, aktivnem gojenju organizmov, izdelave kozmetike itd. </a:t>
            </a:r>
          </a:p>
          <a:p>
            <a:endParaRPr lang="sl-SI"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60648"/>
            <a:ext cx="231457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13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88640"/>
            <a:ext cx="404383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2924944"/>
            <a:ext cx="367240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3367704"/>
            <a:ext cx="4824536" cy="322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88640"/>
            <a:ext cx="4426279"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410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6128" y="408372"/>
            <a:ext cx="5586032" cy="1039427"/>
          </a:xfrm>
        </p:spPr>
        <p:txBody>
          <a:bodyPr>
            <a:normAutofit/>
          </a:bodyPr>
          <a:lstStyle/>
          <a:p>
            <a:r>
              <a:rPr lang="sl-SI" dirty="0" smtClean="0"/>
              <a:t>RASTLINE IN ČLOVEK</a:t>
            </a:r>
            <a:endParaRPr lang="sl-SI" dirty="0"/>
          </a:p>
        </p:txBody>
      </p:sp>
      <p:sp>
        <p:nvSpPr>
          <p:cNvPr id="3" name="Ograda vsebine 2"/>
          <p:cNvSpPr>
            <a:spLocks noGrp="1"/>
          </p:cNvSpPr>
          <p:nvPr>
            <p:ph idx="1"/>
          </p:nvPr>
        </p:nvSpPr>
        <p:spPr/>
        <p:txBody>
          <a:bodyPr>
            <a:normAutofit fontScale="92500" lnSpcReduction="10000"/>
          </a:bodyPr>
          <a:lstStyle/>
          <a:p>
            <a:r>
              <a:rPr lang="sl-SI" b="1" dirty="0">
                <a:solidFill>
                  <a:srgbClr val="008000"/>
                </a:solidFill>
              </a:rPr>
              <a:t>CILJI PREDMETA</a:t>
            </a:r>
            <a:endParaRPr lang="sl-SI" dirty="0">
              <a:solidFill>
                <a:srgbClr val="008000"/>
              </a:solidFill>
            </a:endParaRPr>
          </a:p>
          <a:p>
            <a:pPr marL="114300" indent="0">
              <a:buNone/>
            </a:pPr>
            <a:r>
              <a:rPr lang="sl-SI" dirty="0"/>
              <a:t> </a:t>
            </a:r>
          </a:p>
          <a:p>
            <a:r>
              <a:rPr lang="sl-SI" dirty="0"/>
              <a:t>Učenci poglobijo in razširijo spoznanje o soodvisnosti živali od rastlin. Izbirni predmet ima namen poudariti in spoznati, kako pomembna je ta življenjska oblika in kako pomembno je prav varovanje rastlin in njihovih življenjskih okolij. Hkrati naj bi učenci spoznali, da spremljajo rastline človeka že od njegovega nastanka – vedno so mu bile posreden ali neposreden vir hrane, zdravja, zaščite,... Učenci spoznajo postopek in pomen umetnega izbora, </a:t>
            </a:r>
            <a:r>
              <a:rPr lang="sl-SI" dirty="0" err="1"/>
              <a:t>žlahtnenja</a:t>
            </a:r>
            <a:r>
              <a:rPr lang="sl-SI" dirty="0"/>
              <a:t> in vzgoje novih sort. Spoznajo tudi, da pomeni ogrožanje in propadanje vrst siromašenje narave in okolja. </a:t>
            </a:r>
          </a:p>
          <a:p>
            <a:pPr marL="114300" indent="0">
              <a:buNone/>
            </a:pPr>
            <a:endParaRPr lang="sl-SI" dirty="0"/>
          </a:p>
        </p:txBody>
      </p:sp>
    </p:spTree>
    <p:extLst>
      <p:ext uri="{BB962C8B-B14F-4D97-AF65-F5344CB8AC3E}">
        <p14:creationId xmlns:p14="http://schemas.microsoft.com/office/powerpoint/2010/main" val="2897345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4824369" cy="321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645024"/>
            <a:ext cx="4458477" cy="2970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645024"/>
            <a:ext cx="4159262"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253" y="188640"/>
            <a:ext cx="3936437" cy="321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599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RASTLINE IN ČLOVEK</a:t>
            </a:r>
            <a:br>
              <a:rPr lang="sl-SI" dirty="0" smtClean="0"/>
            </a:br>
            <a:r>
              <a:rPr lang="sl-SI" sz="2200" b="1" dirty="0" smtClean="0">
                <a:solidFill>
                  <a:srgbClr val="008000"/>
                </a:solidFill>
              </a:rPr>
              <a:t>TEMATSKI SKLOPI IN METODE DELA</a:t>
            </a:r>
            <a:endParaRPr lang="sl-SI" sz="2200" b="1" dirty="0">
              <a:solidFill>
                <a:srgbClr val="008000"/>
              </a:solidFill>
            </a:endParaRPr>
          </a:p>
        </p:txBody>
      </p:sp>
      <p:sp>
        <p:nvSpPr>
          <p:cNvPr id="3" name="Ograda vsebine 2"/>
          <p:cNvSpPr>
            <a:spLocks noGrp="1"/>
          </p:cNvSpPr>
          <p:nvPr>
            <p:ph idx="1"/>
          </p:nvPr>
        </p:nvSpPr>
        <p:spPr>
          <a:xfrm>
            <a:off x="467544" y="1556792"/>
            <a:ext cx="8229600" cy="5445224"/>
          </a:xfrm>
        </p:spPr>
        <p:txBody>
          <a:bodyPr>
            <a:normAutofit/>
          </a:bodyPr>
          <a:lstStyle/>
          <a:p>
            <a:pPr marL="114300" indent="0">
              <a:buNone/>
            </a:pPr>
            <a:endParaRPr lang="sl-SI" sz="2200" b="1" dirty="0"/>
          </a:p>
        </p:txBody>
      </p:sp>
      <p:graphicFrame>
        <p:nvGraphicFramePr>
          <p:cNvPr id="6" name="Tabela 5"/>
          <p:cNvGraphicFramePr>
            <a:graphicFrameLocks noGrp="1"/>
          </p:cNvGraphicFramePr>
          <p:nvPr>
            <p:extLst>
              <p:ext uri="{D42A27DB-BD31-4B8C-83A1-F6EECF244321}">
                <p14:modId xmlns:p14="http://schemas.microsoft.com/office/powerpoint/2010/main" val="1012261693"/>
              </p:ext>
            </p:extLst>
          </p:nvPr>
        </p:nvGraphicFramePr>
        <p:xfrm>
          <a:off x="1115616" y="1772816"/>
          <a:ext cx="6984776" cy="4668520"/>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tblGrid>
              <a:tr h="370840">
                <a:tc>
                  <a:txBody>
                    <a:bodyPr/>
                    <a:lstStyle/>
                    <a:p>
                      <a:r>
                        <a:rPr lang="sl-SI" b="1" dirty="0" smtClean="0">
                          <a:solidFill>
                            <a:schemeClr val="tx1"/>
                          </a:solidFill>
                        </a:rPr>
                        <a:t>Tematski sklop</a:t>
                      </a:r>
                      <a:endParaRPr lang="sl-SI"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l-SI" b="1" dirty="0" smtClean="0">
                          <a:solidFill>
                            <a:schemeClr val="tx1"/>
                          </a:solidFill>
                        </a:rPr>
                        <a:t>Metode</a:t>
                      </a:r>
                      <a:endParaRPr lang="sl-SI"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sl-SI" dirty="0" smtClean="0">
                          <a:solidFill>
                            <a:schemeClr val="tx1"/>
                          </a:solidFill>
                        </a:rPr>
                        <a:t>Uporabnost rastlin</a:t>
                      </a:r>
                      <a:endParaRPr lang="sl-S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l-SI" dirty="0" smtClean="0">
                          <a:solidFill>
                            <a:schemeClr val="tx1"/>
                          </a:solidFill>
                        </a:rPr>
                        <a:t>Projektno delo</a:t>
                      </a:r>
                    </a:p>
                    <a:p>
                      <a:r>
                        <a:rPr lang="sl-SI" dirty="0" smtClean="0">
                          <a:solidFill>
                            <a:schemeClr val="tx1"/>
                          </a:solidFill>
                        </a:rPr>
                        <a:t>Delo z literaturo</a:t>
                      </a:r>
                      <a:endParaRPr lang="sl-S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sl-SI" dirty="0" smtClean="0">
                          <a:solidFill>
                            <a:schemeClr val="tx1"/>
                          </a:solidFill>
                        </a:rPr>
                        <a:t>Rastline v človekovi prehrani, živalski prehrani in industriji</a:t>
                      </a:r>
                      <a:endParaRPr lang="sl-S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l-SI" dirty="0" smtClean="0">
                          <a:solidFill>
                            <a:schemeClr val="tx1"/>
                          </a:solidFill>
                        </a:rPr>
                        <a:t>Terensko delo</a:t>
                      </a:r>
                    </a:p>
                    <a:p>
                      <a:r>
                        <a:rPr lang="sl-SI" dirty="0" smtClean="0">
                          <a:solidFill>
                            <a:schemeClr val="tx1"/>
                          </a:solidFill>
                        </a:rPr>
                        <a:t>Laboratorijsko delo</a:t>
                      </a:r>
                    </a:p>
                    <a:p>
                      <a:r>
                        <a:rPr lang="sl-SI" dirty="0" smtClean="0">
                          <a:solidFill>
                            <a:schemeClr val="tx1"/>
                          </a:solidFill>
                        </a:rPr>
                        <a:t>Delo z literaturo</a:t>
                      </a:r>
                      <a:endParaRPr lang="sl-S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9648">
                <a:tc>
                  <a:txBody>
                    <a:bodyPr/>
                    <a:lstStyle/>
                    <a:p>
                      <a:r>
                        <a:rPr lang="sl-SI" dirty="0" smtClean="0">
                          <a:solidFill>
                            <a:schemeClr val="tx1"/>
                          </a:solidFill>
                        </a:rPr>
                        <a:t>Zdravilne rastline</a:t>
                      </a:r>
                      <a:endParaRPr lang="sl-S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l-SI" dirty="0" smtClean="0">
                          <a:solidFill>
                            <a:schemeClr val="tx1"/>
                          </a:solidFill>
                        </a:rPr>
                        <a:t>Terensko delo</a:t>
                      </a:r>
                    </a:p>
                    <a:p>
                      <a:r>
                        <a:rPr lang="sl-SI" dirty="0" smtClean="0">
                          <a:solidFill>
                            <a:schemeClr val="tx1"/>
                          </a:solidFill>
                        </a:rPr>
                        <a:t>Delo z določevalnimi ključi</a:t>
                      </a:r>
                    </a:p>
                    <a:p>
                      <a:r>
                        <a:rPr lang="sl-SI" dirty="0" smtClean="0">
                          <a:solidFill>
                            <a:schemeClr val="tx1"/>
                          </a:solidFill>
                        </a:rPr>
                        <a:t>Gojenje zdravilnih rastlin</a:t>
                      </a:r>
                      <a:endParaRPr lang="sl-S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sl-SI" dirty="0" smtClean="0">
                          <a:solidFill>
                            <a:schemeClr val="tx1"/>
                          </a:solidFill>
                        </a:rPr>
                        <a:t>Rastline v kozmetiki</a:t>
                      </a:r>
                      <a:endParaRPr lang="sl-S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l-SI" dirty="0" smtClean="0">
                          <a:solidFill>
                            <a:schemeClr val="tx1"/>
                          </a:solidFill>
                        </a:rPr>
                        <a:t>Laboratorijsko</a:t>
                      </a:r>
                      <a:r>
                        <a:rPr lang="sl-SI" baseline="0" dirty="0" smtClean="0">
                          <a:solidFill>
                            <a:schemeClr val="tx1"/>
                          </a:solidFill>
                        </a:rPr>
                        <a:t> delo; izdelava kozmetike</a:t>
                      </a:r>
                    </a:p>
                    <a:p>
                      <a:r>
                        <a:rPr lang="sl-SI" baseline="0" dirty="0" smtClean="0">
                          <a:solidFill>
                            <a:schemeClr val="tx1"/>
                          </a:solidFill>
                        </a:rPr>
                        <a:t>Terensko delo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sl-SI" dirty="0" smtClean="0">
                          <a:solidFill>
                            <a:schemeClr val="tx1"/>
                          </a:solidFill>
                        </a:rPr>
                        <a:t>Okrasne rastline</a:t>
                      </a:r>
                      <a:endParaRPr lang="sl-S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l-SI" dirty="0" smtClean="0">
                          <a:solidFill>
                            <a:schemeClr val="tx1"/>
                          </a:solidFill>
                        </a:rPr>
                        <a:t>Gojenje rastlin</a:t>
                      </a:r>
                    </a:p>
                    <a:p>
                      <a:r>
                        <a:rPr lang="sl-SI" dirty="0" smtClean="0">
                          <a:solidFill>
                            <a:schemeClr val="tx1"/>
                          </a:solidFill>
                        </a:rPr>
                        <a:t>Izdelava tinktur in čajnih mešanic</a:t>
                      </a:r>
                      <a:endParaRPr lang="sl-S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44497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p:cNvGrpSpPr/>
          <p:nvPr/>
        </p:nvGrpSpPr>
        <p:grpSpPr>
          <a:xfrm>
            <a:off x="467544" y="1916831"/>
            <a:ext cx="8188465" cy="3007576"/>
            <a:chOff x="107505" y="1916831"/>
            <a:chExt cx="8188465" cy="3007576"/>
          </a:xfrm>
        </p:grpSpPr>
        <p:pic>
          <p:nvPicPr>
            <p:cNvPr id="5122" name="Picture 2" descr="Opis projek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55945" y="1368391"/>
              <a:ext cx="3007575"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928" y="1916831"/>
              <a:ext cx="4098042" cy="30075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55201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karnar">
  <a:themeElements>
    <a:clrScheme name="Lekarnar">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Lekarnar">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ekarnar">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173</TotalTime>
  <Words>83</Words>
  <Application>Microsoft Office PowerPoint</Application>
  <PresentationFormat>Diaprojekcija na zaslonu (4:3)</PresentationFormat>
  <Paragraphs>32</Paragraphs>
  <Slides>8</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8</vt:i4>
      </vt:variant>
    </vt:vector>
  </HeadingPairs>
  <TitlesOfParts>
    <vt:vector size="12" baseType="lpstr">
      <vt:lpstr>Arial</vt:lpstr>
      <vt:lpstr>Book Antiqua</vt:lpstr>
      <vt:lpstr>Century Gothic</vt:lpstr>
      <vt:lpstr>Lekarnar</vt:lpstr>
      <vt:lpstr>OBVEZNI IZBIRNI PREDMET  </vt:lpstr>
      <vt:lpstr>PowerPointova predstavitev</vt:lpstr>
      <vt:lpstr>RASTLINE IN ČLOVEK</vt:lpstr>
      <vt:lpstr>PowerPointova predstavitev</vt:lpstr>
      <vt:lpstr>RASTLINE IN ČLOVEK</vt:lpstr>
      <vt:lpstr>PowerPointova predstavitev</vt:lpstr>
      <vt:lpstr>RASTLINE IN ČLOVEK TEMATSKI SKLOPI IN METODE DELA</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IZBIRNI PREDMETI 2012/2013 IME PREDMETA</dc:title>
  <dc:creator>knjižko</dc:creator>
  <cp:lastModifiedBy>OS Smarjeta 05</cp:lastModifiedBy>
  <cp:revision>20</cp:revision>
  <dcterms:created xsi:type="dcterms:W3CDTF">2012-03-13T11:16:18Z</dcterms:created>
  <dcterms:modified xsi:type="dcterms:W3CDTF">2021-04-21T04:35:45Z</dcterms:modified>
</cp:coreProperties>
</file>