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BBE26-E54A-4EA5-A45F-E1B7D4FC9FF2}" type="datetimeFigureOut">
              <a:rPr lang="sl-SI" smtClean="0"/>
              <a:t>31.03.2023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3CFAF-40B9-4DD9-BE53-42E0FC536FD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83627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3CFAF-40B9-4DD9-BE53-42E0FC536FDC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73084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sl-SI" dirty="0" smtClean="0"/>
              <a:t>DEVETI RAZRED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59846" y="426041"/>
            <a:ext cx="4616410" cy="1219201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IZBIRNI PREDMETI </a:t>
            </a:r>
            <a:br>
              <a:rPr lang="sl-SI" dirty="0" smtClean="0"/>
            </a:br>
            <a:r>
              <a:rPr lang="sl-SI" dirty="0" smtClean="0"/>
              <a:t>2023/2024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" y="11091"/>
            <a:ext cx="2160240" cy="2049102"/>
          </a:xfrm>
          <a:prstGeom prst="rect">
            <a:avLst/>
          </a:prstGeom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611560" y="3212976"/>
            <a:ext cx="5976664" cy="1219201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vert="horz" lIns="91440" tIns="45720" rIns="91440" bIns="45720" rtlCol="0" anchor="b" anchorCtr="0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dirty="0" smtClean="0"/>
              <a:t>VARSTVO PRED NARAVNIMI IN DRUGIMI NESREČAMI</a:t>
            </a:r>
            <a:endParaRPr lang="sl-SI" dirty="0"/>
          </a:p>
        </p:txBody>
      </p:sp>
      <p:pic>
        <p:nvPicPr>
          <p:cNvPr id="6" name="Picture 3" descr="112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655" y="1287971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" y="0"/>
            <a:ext cx="2175408" cy="2063490"/>
          </a:xfrm>
          <a:prstGeom prst="rect">
            <a:avLst/>
          </a:prstGeom>
        </p:spPr>
      </p:pic>
      <p:pic>
        <p:nvPicPr>
          <p:cNvPr id="9" name="Slika 8" descr="https://www.rks.si/f/pics/Novice/1D8A8469_m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924944"/>
            <a:ext cx="2348087" cy="26642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17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800" dirty="0"/>
              <a:t/>
            </a:r>
            <a:br>
              <a:rPr lang="sl-SI" sz="2800" dirty="0"/>
            </a:br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800" b="1" dirty="0">
                <a:solidFill>
                  <a:srgbClr val="C00000"/>
                </a:solidFill>
              </a:rPr>
              <a:t>VARSTVO PRED NARAVNIMI IN DRUGIMI NESREČAMI</a:t>
            </a:r>
            <a:br>
              <a:rPr lang="sl-SI" sz="2800" b="1" dirty="0">
                <a:solidFill>
                  <a:srgbClr val="C00000"/>
                </a:solidFill>
              </a:rPr>
            </a:br>
            <a:r>
              <a:rPr lang="sl-SI" sz="2800" dirty="0"/>
              <a:t/>
            </a:r>
            <a:br>
              <a:rPr lang="sl-SI" sz="2800" dirty="0"/>
            </a:br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800" dirty="0"/>
              <a:t/>
            </a:r>
            <a:br>
              <a:rPr lang="sl-SI" sz="2800" dirty="0"/>
            </a:br>
            <a:endParaRPr lang="sl-SI" sz="22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4294967295"/>
          </p:nvPr>
        </p:nvSpPr>
        <p:spPr bwMode="auto">
          <a:xfrm>
            <a:off x="251520" y="1743253"/>
            <a:ext cx="8568952" cy="39826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buNone/>
            </a:pPr>
            <a:r>
              <a:rPr lang="sl-SI" sz="1600" b="1" dirty="0"/>
              <a:t>PREDSTAVITEV PREDMETA:</a:t>
            </a:r>
            <a:endParaRPr lang="sl-SI" sz="1600" dirty="0"/>
          </a:p>
          <a:p>
            <a:pPr marL="114300" indent="0">
              <a:buNone/>
            </a:pPr>
            <a:endParaRPr lang="sl-SI" sz="1600" dirty="0"/>
          </a:p>
          <a:p>
            <a:pPr marL="114300" indent="0">
              <a:buNone/>
            </a:pPr>
            <a:r>
              <a:rPr lang="sl-SI" sz="1600" dirty="0" smtClean="0"/>
              <a:t>Učenci  pri predmetu pridobijo temeljna znanja o:</a:t>
            </a:r>
            <a:endParaRPr lang="sl-SI" sz="1600" dirty="0"/>
          </a:p>
          <a:p>
            <a:pPr lvl="0"/>
            <a:r>
              <a:rPr lang="sl-SI" sz="1600" dirty="0"/>
              <a:t>pojavu naravnih in drugih nesreč kot stalnem spremljevalcu človeštva;</a:t>
            </a:r>
          </a:p>
          <a:p>
            <a:pPr lvl="0"/>
            <a:r>
              <a:rPr lang="sl-SI" sz="1600" dirty="0"/>
              <a:t>dejavnem odnosu človeštva do nesreč;</a:t>
            </a:r>
          </a:p>
          <a:p>
            <a:pPr lvl="0"/>
            <a:r>
              <a:rPr lang="sl-SI" sz="1600" dirty="0"/>
              <a:t>vlogi sodobne družbe, načinu življenja, odnosu do okolja in njihovem vplivu na nastanek nesreč;</a:t>
            </a:r>
          </a:p>
          <a:p>
            <a:pPr lvl="0"/>
            <a:r>
              <a:rPr lang="sl-SI" sz="1600" dirty="0"/>
              <a:t>ogroženosti zaradi naravnih in drugih nesreč;</a:t>
            </a:r>
          </a:p>
          <a:p>
            <a:pPr lvl="0"/>
            <a:r>
              <a:rPr lang="sl-SI" sz="1600" dirty="0"/>
              <a:t>ukrepih za preprečevanje nesreč in ukrepanju pred nesrečami, med  njimi in po njih;</a:t>
            </a:r>
          </a:p>
          <a:p>
            <a:pPr lvl="0"/>
            <a:r>
              <a:rPr lang="sl-SI" sz="1600" dirty="0"/>
              <a:t> pomenu prostovoljstva in delu reševalnih služb.</a:t>
            </a:r>
          </a:p>
          <a:p>
            <a:endParaRPr lang="sl-SI" sz="1600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8" name="Picture 2" descr="gasilc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938" y="571499"/>
            <a:ext cx="2594534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Slika 4" descr="http://www.os-smarjeta.si/wp-content/blogs.dir/5976/files/regijsko-prva-pomoc-2019/img_2347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33031">
            <a:off x="4269662" y="4973241"/>
            <a:ext cx="3110192" cy="1608382"/>
          </a:xfrm>
          <a:prstGeom prst="rect">
            <a:avLst/>
          </a:prstGeom>
          <a:pattFill prst="pct5">
            <a:fgClr>
              <a:schemeClr val="accent3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973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7242216" cy="1039427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0070C0"/>
                </a:solidFill>
              </a:rPr>
              <a:t>VARSTVO PRED NARAVNIMI IN DRUGIMI NESREČAMI</a:t>
            </a:r>
            <a:endParaRPr lang="sl-SI" dirty="0">
              <a:solidFill>
                <a:srgbClr val="0070C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39552" y="1930480"/>
            <a:ext cx="8002976" cy="430683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sl-SI" sz="2000" dirty="0" smtClean="0"/>
              <a:t>CILJI</a:t>
            </a:r>
          </a:p>
          <a:p>
            <a:r>
              <a:rPr lang="sl-SI" sz="2000" dirty="0" smtClean="0"/>
              <a:t>Predmet </a:t>
            </a:r>
            <a:r>
              <a:rPr lang="sl-SI" sz="2000" dirty="0"/>
              <a:t>pri učencih in učenkah spodbuja razvoj stališč in         vrednot</a:t>
            </a:r>
            <a:r>
              <a:rPr lang="sl-SI" sz="2000" dirty="0" smtClean="0"/>
              <a:t>:</a:t>
            </a:r>
            <a:r>
              <a:rPr lang="sl-SI" sz="2000" dirty="0"/>
              <a:t> </a:t>
            </a:r>
          </a:p>
          <a:p>
            <a:pPr lvl="0"/>
            <a:r>
              <a:rPr lang="sl-SI" sz="2000" dirty="0"/>
              <a:t>oblikovanje dejavnega odnosa do okolja</a:t>
            </a:r>
            <a:r>
              <a:rPr lang="sl-SI" sz="2000" dirty="0" smtClean="0"/>
              <a:t>;</a:t>
            </a:r>
            <a:endParaRPr lang="sl-SI" sz="2000" dirty="0"/>
          </a:p>
          <a:p>
            <a:pPr lvl="0"/>
            <a:r>
              <a:rPr lang="sl-SI" sz="2000" dirty="0"/>
              <a:t>želje po ohranjanju  </a:t>
            </a:r>
            <a:r>
              <a:rPr lang="sl-SI" sz="2000" dirty="0" smtClean="0"/>
              <a:t>okolja, </a:t>
            </a:r>
            <a:endParaRPr lang="sl-SI" sz="2000" dirty="0"/>
          </a:p>
          <a:p>
            <a:pPr lvl="0"/>
            <a:r>
              <a:rPr lang="sl-SI" sz="2000" dirty="0"/>
              <a:t>usmerjenost v  iskanje novih preventivnih ukrepov, s katerimi bi zmanjšali posledice </a:t>
            </a:r>
            <a:r>
              <a:rPr lang="sl-SI" sz="2000" dirty="0" smtClean="0"/>
              <a:t>nesreč,</a:t>
            </a:r>
            <a:endParaRPr lang="sl-SI" sz="2000" dirty="0"/>
          </a:p>
          <a:p>
            <a:pPr lvl="0"/>
            <a:r>
              <a:rPr lang="sl-SI" sz="2000" dirty="0"/>
              <a:t>oblikovanje dejavnega odnosa do ogroženosti zaradi </a:t>
            </a:r>
            <a:r>
              <a:rPr lang="sl-SI" sz="2000" dirty="0" smtClean="0"/>
              <a:t>nesreč,</a:t>
            </a:r>
          </a:p>
          <a:p>
            <a:pPr lvl="0"/>
            <a:r>
              <a:rPr lang="sl-SI" sz="2000" dirty="0" smtClean="0"/>
              <a:t>Pripravljenost na pomoč drugim in prostovoljno delo. </a:t>
            </a:r>
            <a:r>
              <a:rPr lang="sl-SI" sz="2000" dirty="0"/>
              <a:t> </a:t>
            </a:r>
          </a:p>
          <a:p>
            <a:endParaRPr lang="sl-SI" sz="2000" dirty="0" smtClean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2928" y="3772753"/>
            <a:ext cx="9199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endParaRPr kumimoji="0" lang="sl-SI" altLang="sl-SI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7309">
            <a:off x="7603441" y="5228514"/>
            <a:ext cx="1502950" cy="13101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l-SI" altLang="sl-S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sl-SI" altLang="sl-SI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1128324"/>
            <a:ext cx="5197655" cy="452431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</a:t>
            </a:r>
            <a:endParaRPr lang="sl-SI" altLang="sl-SI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Gadugi" panose="020B0502040204020203" pitchFamily="34" charset="0"/>
                <a:cs typeface="Times New Roman" panose="02020603050405020304" pitchFamily="18" charset="0"/>
              </a:rPr>
              <a:t>ORGANIZACIJA POUKA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Gadugi" panose="020B0502040204020203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Gadugi" panose="020B0502040204020203" pitchFamily="34" charset="0"/>
                <a:cs typeface="Times New Roman" panose="02020603050405020304" pitchFamily="18" charset="0"/>
              </a:rPr>
              <a:t>Predmet varstvo pred naravnimi in drugimi nesrečami je enoletni obvezni izbirni predmet.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Gadugi" panose="020B0502040204020203" pitchFamily="34" charset="0"/>
                <a:cs typeface="Times New Roman" panose="02020603050405020304" pitchFamily="18" charset="0"/>
              </a:rPr>
              <a:t>Vanj se lahko vključijo </a:t>
            </a:r>
            <a:r>
              <a:rPr kumimoji="0" lang="sl-SI" altLang="sl-SI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Gadugi" panose="020B0502040204020203" pitchFamily="34" charset="0"/>
                <a:cs typeface="Times New Roman" panose="02020603050405020304" pitchFamily="18" charset="0"/>
              </a:rPr>
              <a:t>učenci devetega razreda</a:t>
            </a:r>
            <a:r>
              <a:rPr lang="sl-SI" altLang="sl-SI" sz="2000" i="1" dirty="0" smtClean="0">
                <a:latin typeface="Times New Roman" panose="02020603050405020304" pitchFamily="18" charset="0"/>
                <a:ea typeface="Gadugi" panose="020B0502040204020203" pitchFamily="34" charset="0"/>
                <a:cs typeface="Times New Roman" panose="02020603050405020304" pitchFamily="18" charset="0"/>
              </a:rPr>
              <a:t>, ki želijo postati člani ekipe prve pomoči OŠ Šmarjeta.</a:t>
            </a:r>
            <a:endParaRPr kumimoji="0" lang="sl-SI" altLang="sl-SI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Gadugi" panose="020B0502040204020203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Gadugi" panose="020B0502040204020203" pitchFamily="34" charset="0"/>
                <a:cs typeface="Times New Roman" panose="02020603050405020304" pitchFamily="18" charset="0"/>
              </a:rPr>
              <a:t>Pouk se bo izvajal v tečajnih oblikah. Pri  nekaterih strokovnih vsebinah in praktičnem delu bodo sodelovali člani gasilska društva, civilne zaščite, pripadniki vojske in policije, zdravstveno osebje in humanitarna društva</a:t>
            </a: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.</a:t>
            </a:r>
            <a:endParaRPr kumimoji="0" lang="sl-SI" altLang="sl-SI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pic>
        <p:nvPicPr>
          <p:cNvPr id="9" name="Slika 8" descr="Ekipa prve pomoči OŠ Šmarjeta prva v državi | Frekvenca Radio Krka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372" y="1619369"/>
            <a:ext cx="2430561" cy="33906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44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0070C0"/>
                </a:solidFill>
              </a:rPr>
              <a:t>dejavnosti</a:t>
            </a:r>
            <a:endParaRPr lang="sl-SI" dirty="0">
              <a:solidFill>
                <a:srgbClr val="0070C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sl-SI" dirty="0">
                <a:latin typeface="Bookman Old Style" panose="02050604050505020204" pitchFamily="18" charset="0"/>
              </a:rPr>
              <a:t>Obisk Gasilsko reševalnega centra Novo mesto.</a:t>
            </a:r>
          </a:p>
          <a:p>
            <a:r>
              <a:rPr lang="sl-SI" dirty="0">
                <a:latin typeface="Bookman Old Style" panose="02050604050505020204" pitchFamily="18" charset="0"/>
              </a:rPr>
              <a:t>Srečanje z vodniki reševalnih psov.</a:t>
            </a:r>
          </a:p>
          <a:p>
            <a:r>
              <a:rPr lang="sl-SI" dirty="0">
                <a:latin typeface="Bookman Old Style" panose="02050604050505020204" pitchFamily="18" charset="0"/>
              </a:rPr>
              <a:t>Obisk policijske </a:t>
            </a:r>
            <a:r>
              <a:rPr lang="sl-SI" dirty="0" smtClean="0">
                <a:latin typeface="Bookman Old Style" panose="02050604050505020204" pitchFamily="18" charset="0"/>
              </a:rPr>
              <a:t>postaje</a:t>
            </a:r>
          </a:p>
          <a:p>
            <a:r>
              <a:rPr lang="sl-SI" dirty="0" smtClean="0">
                <a:latin typeface="Bookman Old Style" panose="02050604050505020204" pitchFamily="18" charset="0"/>
              </a:rPr>
              <a:t>Obisk humanitarnega centra OZRK Novo mesto.</a:t>
            </a:r>
            <a:endParaRPr lang="sl-SI" dirty="0">
              <a:latin typeface="Bookman Old Style" panose="02050604050505020204" pitchFamily="18" charset="0"/>
            </a:endParaRPr>
          </a:p>
          <a:p>
            <a:r>
              <a:rPr lang="sl-SI" dirty="0">
                <a:latin typeface="Bookman Old Style" panose="02050604050505020204" pitchFamily="18" charset="0"/>
              </a:rPr>
              <a:t>Srečanje z reševalci ZD Novo mesto.</a:t>
            </a:r>
          </a:p>
          <a:p>
            <a:r>
              <a:rPr lang="sl-SI" dirty="0">
                <a:latin typeface="Bookman Old Style" panose="02050604050505020204" pitchFamily="18" charset="0"/>
              </a:rPr>
              <a:t>Učenje veščin prve pomoči.</a:t>
            </a:r>
          </a:p>
          <a:p>
            <a:r>
              <a:rPr lang="sl-SI" dirty="0">
                <a:latin typeface="Bookman Old Style" panose="02050604050505020204" pitchFamily="18" charset="0"/>
              </a:rPr>
              <a:t>Priprave na tekmovanje iz prve pomoči.</a:t>
            </a:r>
          </a:p>
          <a:p>
            <a:endParaRPr lang="sl-SI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sl-SI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sl-SI" dirty="0">
              <a:latin typeface="Bookman Old Style" panose="02050604050505020204" pitchFamily="18" charset="0"/>
            </a:endParaRPr>
          </a:p>
        </p:txBody>
      </p:sp>
      <p:pic>
        <p:nvPicPr>
          <p:cNvPr id="6" name="Picture 3" descr="212-pomagam_prv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71474"/>
            <a:ext cx="13239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lika 7" descr="img_234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7145">
            <a:off x="6228184" y="4869160"/>
            <a:ext cx="2376264" cy="13857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9644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285</TotalTime>
  <Words>215</Words>
  <Application>Microsoft Office PowerPoint</Application>
  <PresentationFormat>Diaprojekcija na zaslonu (4:3)</PresentationFormat>
  <Paragraphs>41</Paragraphs>
  <Slides>5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8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4" baseType="lpstr">
      <vt:lpstr>Arial</vt:lpstr>
      <vt:lpstr>Arial Narrow</vt:lpstr>
      <vt:lpstr>Book Antiqua</vt:lpstr>
      <vt:lpstr>Bookman Old Style</vt:lpstr>
      <vt:lpstr>Calibri</vt:lpstr>
      <vt:lpstr>Century Gothic</vt:lpstr>
      <vt:lpstr>Gadugi</vt:lpstr>
      <vt:lpstr>Times New Roman</vt:lpstr>
      <vt:lpstr>Lekarnar</vt:lpstr>
      <vt:lpstr>IZBIRNI PREDMETI  2023/2024</vt:lpstr>
      <vt:lpstr>   VARSTVO PRED NARAVNIMI IN DRUGIMI NESREČAMI    </vt:lpstr>
      <vt:lpstr>VARSTVO PRED NARAVNIMI IN DRUGIMI NESREČAMI</vt:lpstr>
      <vt:lpstr>PowerPointova predstavitev</vt:lpstr>
      <vt:lpstr>dejavnosti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OŠ Šmarjeta</cp:lastModifiedBy>
  <cp:revision>42</cp:revision>
  <dcterms:created xsi:type="dcterms:W3CDTF">2012-03-13T11:16:18Z</dcterms:created>
  <dcterms:modified xsi:type="dcterms:W3CDTF">2023-03-31T09:13:50Z</dcterms:modified>
</cp:coreProperties>
</file>